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4" r:id="rId2"/>
    <p:sldId id="299" r:id="rId3"/>
    <p:sldId id="292" r:id="rId4"/>
    <p:sldId id="293" r:id="rId5"/>
    <p:sldId id="283" r:id="rId6"/>
    <p:sldId id="295" r:id="rId7"/>
    <p:sldId id="296" r:id="rId8"/>
    <p:sldId id="291" r:id="rId9"/>
    <p:sldId id="287" r:id="rId10"/>
    <p:sldId id="288" r:id="rId11"/>
    <p:sldId id="289" r:id="rId12"/>
    <p:sldId id="305" r:id="rId13"/>
    <p:sldId id="308" r:id="rId14"/>
    <p:sldId id="286" r:id="rId15"/>
    <p:sldId id="298" r:id="rId16"/>
    <p:sldId id="300" r:id="rId17"/>
    <p:sldId id="301" r:id="rId18"/>
    <p:sldId id="302" r:id="rId19"/>
    <p:sldId id="303" r:id="rId20"/>
    <p:sldId id="304" r:id="rId21"/>
    <p:sldId id="284" r:id="rId22"/>
    <p:sldId id="285" r:id="rId23"/>
    <p:sldId id="290" r:id="rId24"/>
    <p:sldId id="306" r:id="rId25"/>
    <p:sldId id="307" r:id="rId26"/>
    <p:sldId id="309" r:id="rId27"/>
    <p:sldId id="282" r:id="rId28"/>
    <p:sldId id="297" r:id="rId29"/>
    <p:sldId id="280" r:id="rId30"/>
    <p:sldId id="281" r:id="rId31"/>
    <p:sldId id="279" r:id="rId32"/>
    <p:sldId id="274" r:id="rId33"/>
    <p:sldId id="275" r:id="rId34"/>
    <p:sldId id="276" r:id="rId35"/>
    <p:sldId id="277" r:id="rId36"/>
    <p:sldId id="278" r:id="rId37"/>
    <p:sldId id="270" r:id="rId38"/>
    <p:sldId id="271" r:id="rId39"/>
    <p:sldId id="272" r:id="rId40"/>
    <p:sldId id="27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2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31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74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4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6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4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8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00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EF660-DF6E-4FE7-A543-88649B1328B4}" type="datetimeFigureOut">
              <a:rPr lang="ko-KR" altLang="en-US" smtClean="0"/>
              <a:t>2022-02-12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1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91.jpg"/><Relationship Id="rId4" Type="http://schemas.openxmlformats.org/officeDocument/2006/relationships/image" Target="../media/image8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microsoft.com/office/2007/relationships/hdphoto" Target="../media/hdphoto3.wdp"/><Relationship Id="rId2" Type="http://schemas.openxmlformats.org/officeDocument/2006/relationships/image" Target="../media/image13.jpe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데이터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93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이미지 통합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정상 이미지들에 대해서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개발된 통합 모델에 투입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각 모델 성능의 추정 목적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(raw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데이터로 받음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8391" y="1354397"/>
            <a:ext cx="21162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/>
              <a:t>2021S </a:t>
            </a:r>
            <a:r>
              <a:rPr lang="en-US" altLang="ko-KR" sz="1050" dirty="0" smtClean="0"/>
              <a:t>0302552010101* </a:t>
            </a:r>
            <a:r>
              <a:rPr lang="ko-KR" altLang="en-US" sz="1050" dirty="0" smtClean="0"/>
              <a:t>거친 조직</a:t>
            </a:r>
            <a:endParaRPr lang="ko-KR" altLang="en-US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637647"/>
            <a:ext cx="2502570" cy="2502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60" y="1637648"/>
            <a:ext cx="2525564" cy="25255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40" y="1637648"/>
            <a:ext cx="2502570" cy="25025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8" y="4455532"/>
            <a:ext cx="2275064" cy="22750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07975" y="4163212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0302576010101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45" y="4378521"/>
            <a:ext cx="2401276" cy="24012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81" y="4378521"/>
            <a:ext cx="2429087" cy="24290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352067" y="6438276"/>
            <a:ext cx="204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Mal </a:t>
            </a:r>
            <a:r>
              <a:rPr lang="ko-KR" altLang="en-US" dirty="0" smtClean="0"/>
              <a:t>분류 </a:t>
            </a:r>
            <a:r>
              <a:rPr lang="en-US" altLang="ko-KR" dirty="0" smtClean="0"/>
              <a:t>no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03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이미지 통합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대표 슬라이드 추출 및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segmentation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에 테스트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조직이 잘 나온 이미지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노이즈가 아닌 이미지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중복되지 않은 이미지로 선별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1260" y="1803875"/>
            <a:ext cx="4688379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2021S 0302280010101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95, 100, 107, 122, 222, 294, 370, 417, 447, 486</a:t>
            </a:r>
          </a:p>
          <a:p>
            <a:r>
              <a:rPr lang="ko-KR" altLang="en-US" sz="1400" dirty="0"/>
              <a:t>2021S 0302545010101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26</a:t>
            </a:r>
            <a:r>
              <a:rPr lang="ko-KR" altLang="en-US" sz="1400" dirty="0"/>
              <a:t>, 55, 60, 108, 133, 171, 207, 222, 238</a:t>
            </a:r>
          </a:p>
          <a:p>
            <a:r>
              <a:rPr lang="ko-KR" altLang="en-US" sz="1400" dirty="0"/>
              <a:t>2021S 0302552010101 (거친 조직*)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8, 19, 52, 75, 152, 197, 260</a:t>
            </a:r>
          </a:p>
          <a:p>
            <a:r>
              <a:rPr lang="ko-KR" altLang="en-US" sz="1400" dirty="0"/>
              <a:t>2021S 0302555010101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16, 27, 52, 70, 117, 139, 158, 203</a:t>
            </a:r>
          </a:p>
          <a:p>
            <a:r>
              <a:rPr lang="ko-KR" altLang="en-US" sz="1400" dirty="0"/>
              <a:t>2021S 0302555030101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20, 42, 82, 106, 157, 174, 197, 208, 252, 274</a:t>
            </a:r>
          </a:p>
          <a:p>
            <a:r>
              <a:rPr lang="ko-KR" altLang="en-US" sz="1400" dirty="0"/>
              <a:t>2021S 0302556010101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18, 53, 69, 154, 176, 192</a:t>
            </a:r>
          </a:p>
          <a:p>
            <a:r>
              <a:rPr lang="ko-KR" altLang="en-US" sz="1400" dirty="0"/>
              <a:t>2021S 0302576010101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14, 36, 72, 106, 154, 189, 203, 212, 237</a:t>
            </a:r>
          </a:p>
          <a:p>
            <a:r>
              <a:rPr lang="ko-KR" altLang="en-US" sz="1400" dirty="0"/>
              <a:t>2021S 0302582020101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10, 38, 85, 109, 121, 141, 216, 241</a:t>
            </a:r>
          </a:p>
          <a:p>
            <a:r>
              <a:rPr lang="ko-KR" altLang="en-US" sz="1400" dirty="0"/>
              <a:t>2021S 0302584010101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36, 62, 91, 120, 141, 164, 208, 219</a:t>
            </a:r>
          </a:p>
          <a:p>
            <a:r>
              <a:rPr lang="ko-KR" altLang="en-US" sz="1400" dirty="0"/>
              <a:t>2021S 0302587020101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9, 47, 81, 109, 155, 276, 313, 341, 383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33EC03-F59D-4B47-BF5E-29B17CE63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062" y="1930038"/>
            <a:ext cx="2653985" cy="1941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84F960-E66A-473D-A52B-247E484C8D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27" y="4233894"/>
            <a:ext cx="2694654" cy="197118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403273" y="3541222"/>
            <a:ext cx="274320" cy="656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r>
              <a:rPr lang="ko-KR" altLang="en-US" b="1" dirty="0" smtClean="0"/>
              <a:t>논의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74320" y="912610"/>
            <a:ext cx="761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Box </a:t>
            </a:r>
            <a:r>
              <a:rPr lang="ko-KR" altLang="en-US" sz="1400" dirty="0" smtClean="0">
                <a:latin typeface="+mj-ea"/>
                <a:ea typeface="+mj-ea"/>
              </a:rPr>
              <a:t>기반 </a:t>
            </a:r>
            <a:r>
              <a:rPr lang="en-US" altLang="ko-KR" sz="1400" dirty="0" smtClean="0">
                <a:latin typeface="+mj-ea"/>
                <a:ea typeface="+mj-ea"/>
              </a:rPr>
              <a:t>segmentation </a:t>
            </a:r>
            <a:r>
              <a:rPr lang="ko-KR" altLang="en-US" sz="1400" dirty="0" smtClean="0">
                <a:latin typeface="+mj-ea"/>
                <a:ea typeface="+mj-ea"/>
              </a:rPr>
              <a:t>테스트 결과 좋지 않은 결과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*조직 바깥 부분도 함께 투입되어 모델에 나쁜 영향 가능성이 높음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9" y="2643447"/>
            <a:ext cx="3914023" cy="39140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48" y="2643447"/>
            <a:ext cx="3935439" cy="39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98814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Detection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48443" y="648394"/>
            <a:ext cx="741495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latin typeface="+mj-ea"/>
              </a:rPr>
              <a:t>세그멘테이션</a:t>
            </a:r>
            <a:r>
              <a:rPr lang="ko-KR" altLang="en-US" sz="1600" b="1" dirty="0" smtClean="0">
                <a:latin typeface="+mj-ea"/>
              </a:rPr>
              <a:t> 실험 준비</a:t>
            </a:r>
            <a:endParaRPr lang="en-US" altLang="ko-KR" sz="16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latin typeface="+mj-ea"/>
              </a:rPr>
              <a:t>수정 및 개발 모델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Mask R-</a:t>
            </a:r>
            <a:r>
              <a:rPr lang="en-US" altLang="ko-KR" sz="1400" dirty="0" err="1" smtClean="0">
                <a:latin typeface="+mj-ea"/>
              </a:rPr>
              <a:t>cnn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</a:rPr>
              <a:t>deeplab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세그멘테이션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ko-KR" altLang="en-US" sz="1400" dirty="0" err="1" smtClean="0">
                <a:latin typeface="+mj-ea"/>
              </a:rPr>
              <a:t>연구중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데이터 대기 중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12290" name="Picture 2" descr="Encoder-Decoder architecture of DeepLab v3+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43" y="2970964"/>
            <a:ext cx="6691115" cy="360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07383" y="2970964"/>
            <a:ext cx="25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deeplab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4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노이즈 필터 및 정상 이미지 통합 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07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filtering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" y="3904763"/>
            <a:ext cx="5353396" cy="28822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236" y="705682"/>
            <a:ext cx="76128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직접 촬영 후 </a:t>
            </a:r>
            <a:r>
              <a:rPr lang="ko-KR" altLang="en-US" sz="1400" b="1" dirty="0" err="1" smtClean="0">
                <a:latin typeface="+mj-ea"/>
                <a:ea typeface="+mj-ea"/>
              </a:rPr>
              <a:t>필터링</a:t>
            </a:r>
            <a:r>
              <a:rPr lang="ko-KR" altLang="en-US" sz="1400" b="1" dirty="0" smtClean="0">
                <a:latin typeface="+mj-ea"/>
                <a:ea typeface="+mj-ea"/>
              </a:rPr>
              <a:t> 테스트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  <a:ea typeface="+mj-ea"/>
              </a:rPr>
              <a:t>필터링</a:t>
            </a:r>
            <a:r>
              <a:rPr lang="ko-KR" altLang="en-US" sz="1400" dirty="0" smtClean="0">
                <a:latin typeface="+mj-ea"/>
                <a:ea typeface="+mj-ea"/>
              </a:rPr>
              <a:t> 결과</a:t>
            </a:r>
            <a:r>
              <a:rPr lang="en-US" altLang="ko-KR" sz="1400" dirty="0" smtClean="0">
                <a:latin typeface="+mj-ea"/>
                <a:ea typeface="+mj-ea"/>
              </a:rPr>
              <a:t>: 1095</a:t>
            </a:r>
            <a:r>
              <a:rPr lang="ko-KR" altLang="en-US" sz="1400" dirty="0" smtClean="0">
                <a:latin typeface="+mj-ea"/>
                <a:ea typeface="+mj-ea"/>
              </a:rPr>
              <a:t>장 촬영 </a:t>
            </a:r>
            <a:r>
              <a:rPr lang="en-US" altLang="ko-KR" sz="1400" dirty="0" smtClean="0">
                <a:latin typeface="+mj-ea"/>
                <a:ea typeface="+mj-ea"/>
              </a:rPr>
              <a:t>=&gt; 100</a:t>
            </a:r>
            <a:r>
              <a:rPr lang="ko-KR" altLang="en-US" sz="1400" dirty="0" smtClean="0">
                <a:latin typeface="+mj-ea"/>
                <a:ea typeface="+mj-ea"/>
              </a:rPr>
              <a:t>장 추출 </a:t>
            </a:r>
            <a:r>
              <a:rPr lang="en-US" altLang="ko-KR" sz="1400" dirty="0" smtClean="0">
                <a:latin typeface="+mj-ea"/>
                <a:ea typeface="+mj-ea"/>
              </a:rPr>
              <a:t>(995</a:t>
            </a:r>
            <a:r>
              <a:rPr lang="ko-KR" altLang="en-US" sz="1400" dirty="0" smtClean="0">
                <a:latin typeface="+mj-ea"/>
                <a:ea typeface="+mj-ea"/>
              </a:rPr>
              <a:t>장 제거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소요시간</a:t>
            </a:r>
            <a:r>
              <a:rPr lang="en-US" altLang="ko-KR" sz="1400" dirty="0" smtClean="0">
                <a:latin typeface="+mj-ea"/>
                <a:ea typeface="+mj-ea"/>
              </a:rPr>
              <a:t>: 2</a:t>
            </a:r>
            <a:r>
              <a:rPr lang="ko-KR" altLang="en-US" sz="1400" dirty="0" smtClean="0">
                <a:latin typeface="+mj-ea"/>
                <a:ea typeface="+mj-ea"/>
              </a:rPr>
              <a:t>분 </a:t>
            </a:r>
            <a:r>
              <a:rPr lang="en-US" altLang="ko-KR" sz="1400" dirty="0" smtClean="0">
                <a:latin typeface="+mj-ea"/>
                <a:ea typeface="+mj-ea"/>
              </a:rPr>
              <a:t>30</a:t>
            </a:r>
            <a:r>
              <a:rPr lang="ko-KR" altLang="en-US" sz="1400" dirty="0" smtClean="0">
                <a:latin typeface="+mj-ea"/>
                <a:ea typeface="+mj-ea"/>
              </a:rPr>
              <a:t>초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초당 약 </a:t>
            </a:r>
            <a:r>
              <a:rPr lang="en-US" altLang="ko-KR" sz="1400" dirty="0" smtClean="0">
                <a:latin typeface="+mj-ea"/>
                <a:ea typeface="+mj-ea"/>
              </a:rPr>
              <a:t>7</a:t>
            </a:r>
            <a:r>
              <a:rPr lang="ko-KR" altLang="en-US" sz="1400" dirty="0" smtClean="0">
                <a:latin typeface="+mj-ea"/>
                <a:ea typeface="+mj-ea"/>
              </a:rPr>
              <a:t>장 분류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ko-KR" altLang="en-US" sz="1400" dirty="0" smtClean="0">
                <a:latin typeface="+mj-ea"/>
                <a:ea typeface="+mj-ea"/>
              </a:rPr>
              <a:t>많은 수의 </a:t>
            </a:r>
            <a:r>
              <a:rPr lang="ko-KR" altLang="en-US" sz="1400" dirty="0" err="1" smtClean="0">
                <a:latin typeface="+mj-ea"/>
                <a:ea typeface="+mj-ea"/>
              </a:rPr>
              <a:t>저배율</a:t>
            </a:r>
            <a:r>
              <a:rPr lang="ko-KR" altLang="en-US" sz="1400" dirty="0" smtClean="0">
                <a:latin typeface="+mj-ea"/>
                <a:ea typeface="+mj-ea"/>
              </a:rPr>
              <a:t> 이미지들이 제거됨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현미경 업데이트 이후</a:t>
            </a:r>
            <a:r>
              <a:rPr lang="en-US" altLang="ko-KR" sz="1400" b="1" dirty="0" smtClean="0">
                <a:latin typeface="+mj-ea"/>
                <a:ea typeface="+mj-ea"/>
              </a:rPr>
              <a:t>, </a:t>
            </a:r>
            <a:r>
              <a:rPr lang="ko-KR" altLang="en-US" sz="1400" b="1" dirty="0" smtClean="0">
                <a:latin typeface="+mj-ea"/>
                <a:ea typeface="+mj-ea"/>
              </a:rPr>
              <a:t>이미지 품질 변화가 있음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  <a:ea typeface="+mj-ea"/>
              </a:rPr>
              <a:t>고배율</a:t>
            </a:r>
            <a:r>
              <a:rPr lang="ko-KR" altLang="en-US" sz="1400" dirty="0" smtClean="0">
                <a:latin typeface="+mj-ea"/>
                <a:ea typeface="+mj-ea"/>
              </a:rPr>
              <a:t> 검정 테두리 제거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약간 밝아진 색감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조직이 선명하게 보임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ko-KR" altLang="en-US" sz="1400" dirty="0" smtClean="0">
                <a:latin typeface="+mj-ea"/>
                <a:ea typeface="+mj-ea"/>
              </a:rPr>
              <a:t>이미지 품질을 좋아졌으나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모델에 영향을 줄 수 있음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  <a:ea typeface="+mj-ea"/>
              </a:rPr>
              <a:t>Watching folder </a:t>
            </a:r>
            <a:r>
              <a:rPr lang="ko-KR" altLang="en-US" sz="1400" b="1" dirty="0" smtClean="0">
                <a:latin typeface="+mj-ea"/>
                <a:ea typeface="+mj-ea"/>
              </a:rPr>
              <a:t>업데이트 필요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현재는 하나의 폴더에 반응함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여러 단계의 하위 폴더에서 반응하도록 업데이트 필요 확인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44" y="1915666"/>
            <a:ext cx="3722856" cy="272333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284422" y="1472997"/>
            <a:ext cx="1853738" cy="1789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41963" y="2152996"/>
            <a:ext cx="3042459" cy="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6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sub </a:t>
            </a:r>
            <a:r>
              <a:rPr lang="ko-KR" altLang="en-US" b="1" dirty="0" smtClean="0"/>
              <a:t>폴더 반응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3116" y="603636"/>
            <a:ext cx="7612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현미경 노이즈 필터가 관측 폴더의 하위 폴더에도 반응하도록 업데이트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업데이트 모델은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모든 폴더는 영어 및 숫자로 작성되어야 반응</a:t>
            </a:r>
            <a:r>
              <a:rPr lang="en-US" altLang="ko-KR" sz="1400" dirty="0" smtClean="0">
                <a:latin typeface="+mj-ea"/>
                <a:ea typeface="+mj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</a:t>
            </a:r>
            <a:r>
              <a:rPr lang="ko-KR" altLang="en-US" sz="1400" dirty="0" smtClean="0">
                <a:latin typeface="+mj-ea"/>
                <a:ea typeface="+mj-ea"/>
              </a:rPr>
              <a:t>단계 하위 폴더까지 반응 가능할 듯</a:t>
            </a:r>
            <a:r>
              <a:rPr lang="en-US" altLang="ko-KR" sz="1400" dirty="0" smtClean="0">
                <a:latin typeface="+mj-ea"/>
                <a:ea typeface="+mj-ea"/>
              </a:rPr>
              <a:t>.(</a:t>
            </a:r>
            <a:r>
              <a:rPr lang="ko-KR" altLang="en-US" sz="1400" dirty="0" smtClean="0">
                <a:latin typeface="+mj-ea"/>
                <a:ea typeface="+mj-ea"/>
              </a:rPr>
              <a:t>추후 발생할 수 있는 이슈에 대응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 b="21685"/>
          <a:stretch/>
        </p:blipFill>
        <p:spPr>
          <a:xfrm>
            <a:off x="376073" y="1346438"/>
            <a:ext cx="6196528" cy="2926083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3096588" y="2485909"/>
            <a:ext cx="571821" cy="49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72" y="4235697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44" y="5127888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28" y="5127888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44" y="6054754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48" y="6054754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8" y="6054754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꺾인 연결선 23"/>
          <p:cNvCxnSpPr>
            <a:stCxn id="18" idx="2"/>
            <a:endCxn id="19" idx="0"/>
          </p:cNvCxnSpPr>
          <p:nvPr/>
        </p:nvCxnSpPr>
        <p:spPr>
          <a:xfrm rot="5400000">
            <a:off x="4852393" y="4444768"/>
            <a:ext cx="311111" cy="10551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8" idx="2"/>
            <a:endCxn id="20" idx="0"/>
          </p:cNvCxnSpPr>
          <p:nvPr/>
        </p:nvCxnSpPr>
        <p:spPr>
          <a:xfrm rot="16200000" flipH="1">
            <a:off x="5944435" y="4407854"/>
            <a:ext cx="311111" cy="11289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2"/>
          </p:cNvCxnSpPr>
          <p:nvPr/>
        </p:nvCxnSpPr>
        <p:spPr>
          <a:xfrm>
            <a:off x="4480384" y="5708968"/>
            <a:ext cx="0" cy="47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0" idx="2"/>
            <a:endCxn id="22" idx="0"/>
          </p:cNvCxnSpPr>
          <p:nvPr/>
        </p:nvCxnSpPr>
        <p:spPr>
          <a:xfrm rot="5400000">
            <a:off x="6201035" y="5591321"/>
            <a:ext cx="345786" cy="5810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0" idx="2"/>
            <a:endCxn id="23" idx="0"/>
          </p:cNvCxnSpPr>
          <p:nvPr/>
        </p:nvCxnSpPr>
        <p:spPr>
          <a:xfrm rot="16200000" flipH="1">
            <a:off x="6782115" y="5591321"/>
            <a:ext cx="345786" cy="5810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35512" y="4438996"/>
            <a:ext cx="141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bservation_folder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478860" y="5335173"/>
            <a:ext cx="53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  <a:r>
              <a:rPr lang="en-US" sz="1200" dirty="0" smtClean="0"/>
              <a:t>est1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1381" y="5335174"/>
            <a:ext cx="53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  <a:r>
              <a:rPr lang="en-US" sz="1200" dirty="0" smtClean="0"/>
              <a:t>est2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468432" y="6256548"/>
            <a:ext cx="66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sub1-1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055064" y="6256548"/>
            <a:ext cx="66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sub2-1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205827" y="6256547"/>
            <a:ext cx="66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sub2-2</a:t>
            </a:r>
            <a:endParaRPr lang="en-US" sz="1200" dirty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7165335" y="3652979"/>
            <a:ext cx="701014" cy="11654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현미경 모델 평가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3115" y="704163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최근 현미경 카메라를 통해 촬영된 이미지를 기존 노이즈 필터로 필터 링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+mj-ea"/>
                <a:ea typeface="+mj-ea"/>
              </a:rPr>
              <a:t>**</a:t>
            </a:r>
            <a:r>
              <a:rPr lang="ko-KR" altLang="en-US" sz="1400" b="1" u="sng" dirty="0" smtClean="0">
                <a:latin typeface="+mj-ea"/>
                <a:ea typeface="+mj-ea"/>
              </a:rPr>
              <a:t>연속 촬영을 시행한 경우</a:t>
            </a:r>
            <a:r>
              <a:rPr lang="en-US" altLang="ko-KR" sz="1400" b="1" u="sng" dirty="0" smtClean="0">
                <a:latin typeface="+mj-ea"/>
                <a:ea typeface="+mj-ea"/>
              </a:rPr>
              <a:t>, </a:t>
            </a:r>
            <a:r>
              <a:rPr lang="ko-KR" altLang="en-US" sz="1400" b="1" u="sng" dirty="0" smtClean="0">
                <a:latin typeface="+mj-ea"/>
                <a:ea typeface="+mj-ea"/>
              </a:rPr>
              <a:t>이미지 품질 향상이 크지 않았음 </a:t>
            </a:r>
            <a:r>
              <a:rPr lang="en-US" altLang="ko-KR" sz="1400" b="1" u="sng" dirty="0" smtClean="0">
                <a:latin typeface="+mj-ea"/>
                <a:ea typeface="+mj-ea"/>
              </a:rPr>
              <a:t>(</a:t>
            </a:r>
            <a:r>
              <a:rPr lang="ko-KR" altLang="en-US" sz="1400" b="1" u="sng" dirty="0" smtClean="0">
                <a:latin typeface="+mj-ea"/>
                <a:ea typeface="+mj-ea"/>
              </a:rPr>
              <a:t>기존과 유사함</a:t>
            </a:r>
            <a:r>
              <a:rPr lang="en-US" altLang="ko-KR" sz="1400" b="1" u="sng" dirty="0" smtClean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resnet50.pkl </a:t>
            </a:r>
            <a:r>
              <a:rPr lang="ko-KR" altLang="en-US" sz="1400" dirty="0" smtClean="0"/>
              <a:t>모델이 조금 더 보수적으로 이미지를 분류함을 확인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data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en-US" altLang="ko-KR" sz="1400" u="sng" dirty="0" smtClean="0">
                <a:latin typeface="+mj-ea"/>
                <a:ea typeface="+mj-ea"/>
              </a:rPr>
              <a:t>E\A</a:t>
            </a:r>
            <a:r>
              <a:rPr lang="ko-KR" altLang="en-US" sz="1400" u="sng" dirty="0">
                <a:latin typeface="+mj-ea"/>
                <a:ea typeface="+mj-ea"/>
              </a:rPr>
              <a:t>사 </a:t>
            </a:r>
            <a:r>
              <a:rPr lang="en-US" altLang="ko-KR" sz="1400" u="sng" dirty="0">
                <a:latin typeface="+mj-ea"/>
                <a:ea typeface="+mj-ea"/>
              </a:rPr>
              <a:t>stomach </a:t>
            </a:r>
            <a:r>
              <a:rPr lang="ko-KR" altLang="en-US" sz="1400" u="sng" dirty="0">
                <a:latin typeface="+mj-ea"/>
                <a:ea typeface="+mj-ea"/>
              </a:rPr>
              <a:t>샘플 촬영 </a:t>
            </a:r>
            <a:r>
              <a:rPr lang="en-US" altLang="ko-KR" sz="1400" u="sng" dirty="0">
                <a:latin typeface="+mj-ea"/>
                <a:ea typeface="+mj-ea"/>
              </a:rPr>
              <a:t>20210329 </a:t>
            </a:r>
            <a:endParaRPr lang="en-US" altLang="ko-KR" sz="1400" u="sng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+mj-ea"/>
                <a:ea typeface="+mj-ea"/>
              </a:rPr>
              <a:t>**</a:t>
            </a:r>
            <a:r>
              <a:rPr lang="ko-KR" altLang="en-US" sz="1400" u="sng" dirty="0" err="1" smtClean="0">
                <a:latin typeface="+mj-ea"/>
                <a:ea typeface="+mj-ea"/>
              </a:rPr>
              <a:t>필터링</a:t>
            </a:r>
            <a:r>
              <a:rPr lang="ko-KR" altLang="en-US" sz="1400" u="sng" dirty="0" smtClean="0">
                <a:latin typeface="+mj-ea"/>
                <a:ea typeface="+mj-ea"/>
              </a:rPr>
              <a:t> 이후에도 다수의 중복 이미지 확인</a:t>
            </a:r>
            <a:r>
              <a:rPr lang="en-US" altLang="ko-KR" sz="1400" u="sng" dirty="0" smtClean="0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164080" y="2296219"/>
          <a:ext cx="5181600" cy="356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9698614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77286565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347371357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838986536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folder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#files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#files after removing noise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5297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resnet50.pkl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resnet50_299.pkl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2932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0083071010101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887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0083499010101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5505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0085914010102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5427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0085914020103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8801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0088401010101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517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0088446010101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4079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0088527010101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494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0089571010101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1180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77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0090306010101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761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0091165020103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555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0092853010101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5584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0092855010101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306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0092855020101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54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0092855030101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041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10465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3721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3918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07922"/>
                  </a:ext>
                </a:extLst>
              </a:tr>
            </a:tbl>
          </a:graphicData>
        </a:graphic>
      </p:graphicFrame>
      <p:sp>
        <p:nvSpPr>
          <p:cNvPr id="8" name="왼쪽 중괄호 7"/>
          <p:cNvSpPr/>
          <p:nvPr/>
        </p:nvSpPr>
        <p:spPr>
          <a:xfrm rot="16200000">
            <a:off x="6020380" y="4834978"/>
            <a:ext cx="149484" cy="25011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87554" y="6160279"/>
            <a:ext cx="1487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u="sng" dirty="0" smtClean="0"/>
              <a:t>노이즈 필터의 모델</a:t>
            </a:r>
            <a:endParaRPr lang="ko-KR" altLang="en-US" sz="1100" b="1" u="sng" dirty="0"/>
          </a:p>
        </p:txBody>
      </p:sp>
      <p:sp>
        <p:nvSpPr>
          <p:cNvPr id="11" name="직사각형 10"/>
          <p:cNvSpPr/>
          <p:nvPr/>
        </p:nvSpPr>
        <p:spPr>
          <a:xfrm>
            <a:off x="166254" y="6431027"/>
            <a:ext cx="8475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>
                <a:latin typeface="+mj-ea"/>
              </a:rPr>
              <a:t>필터링된</a:t>
            </a:r>
            <a:r>
              <a:rPr lang="ko-KR" altLang="en-US" b="1" u="sng" dirty="0" smtClean="0">
                <a:latin typeface="+mj-ea"/>
              </a:rPr>
              <a:t> 데이터는 중복 이미지를 임의로 제거하고 정성 평가를 위한 준비중</a:t>
            </a:r>
            <a:endParaRPr lang="en-US" altLang="ko-KR" b="1" u="sng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201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현미경 모델 평가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5" y="1784993"/>
            <a:ext cx="3979027" cy="32077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89" y="567026"/>
            <a:ext cx="3897838" cy="29670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889" y="3792878"/>
            <a:ext cx="4125305" cy="31593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86263" y="597808"/>
            <a:ext cx="135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dirty="0"/>
              <a:t>resnet50.pkl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20123343">
            <a:off x="4107314" y="2644109"/>
            <a:ext cx="590203" cy="246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210180">
            <a:off x="4107315" y="4103473"/>
            <a:ext cx="590203" cy="246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59391" y="6344764"/>
            <a:ext cx="18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dirty="0"/>
              <a:t>resnet50_299.pkl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52" y="1910385"/>
            <a:ext cx="3876504" cy="144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3127" y="958019"/>
            <a:ext cx="4676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아주 낮은 배율 조직 제거 현상 확인</a:t>
            </a:r>
            <a:r>
              <a:rPr lang="en-US" altLang="ko-KR" sz="1600" b="1" dirty="0" smtClean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일부 </a:t>
            </a:r>
            <a:r>
              <a:rPr lang="ko-KR" altLang="en-US" sz="1600" b="1" dirty="0" err="1" smtClean="0"/>
              <a:t>블러</a:t>
            </a:r>
            <a:r>
              <a:rPr lang="ko-KR" altLang="en-US" sz="1600" b="1" dirty="0" smtClean="0"/>
              <a:t> 이미지 통과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두 모델</a:t>
            </a:r>
            <a:r>
              <a:rPr lang="en-US" altLang="ko-KR" sz="1600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광원에는 예상보다 민감하게 반응하지 않음</a:t>
            </a:r>
            <a:endParaRPr lang="ko-KR" altLang="en-US" sz="16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" y="5046465"/>
            <a:ext cx="2630263" cy="19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2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현미경 모델 평가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2031657"/>
            <a:ext cx="2547312" cy="13257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41" y="1566386"/>
            <a:ext cx="2308905" cy="230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41" y="3916856"/>
            <a:ext cx="2308905" cy="22909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568" y="1566385"/>
            <a:ext cx="2308905" cy="23089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568" y="3916856"/>
            <a:ext cx="2308905" cy="2295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99904" y="1155489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resnet101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31280" y="6207828"/>
            <a:ext cx="202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resnet101_cbam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26729" y="1191312"/>
            <a:ext cx="24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resnet101_cbam_high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26730" y="6253851"/>
            <a:ext cx="24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resnet101_cbam_low</a:t>
            </a:r>
            <a:endParaRPr lang="ko-KR" altLang="en-US" dirty="0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397818" y="3434626"/>
            <a:ext cx="4751939" cy="1163782"/>
          </a:xfrm>
          <a:prstGeom prst="triangle">
            <a:avLst>
              <a:gd name="adj" fmla="val 802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촬영 정보 확인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247" r="4164"/>
          <a:stretch/>
        </p:blipFill>
        <p:spPr>
          <a:xfrm>
            <a:off x="5062451" y="3085341"/>
            <a:ext cx="3192088" cy="3070936"/>
          </a:xfrm>
          <a:prstGeom prst="ellipse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6029" t="15256" r="13371" b="16943"/>
          <a:stretch/>
        </p:blipFill>
        <p:spPr>
          <a:xfrm>
            <a:off x="1155661" y="3134017"/>
            <a:ext cx="2626822" cy="2992581"/>
          </a:xfrm>
          <a:prstGeom prst="rect">
            <a:avLst/>
          </a:prstGeom>
        </p:spPr>
      </p:pic>
      <p:pic>
        <p:nvPicPr>
          <p:cNvPr id="1028" name="Picture 4" descr="모니터 아이콘, 모니터 클립 아트, 모니터 아이콘, 감시 장치 PNG 및 벡터 에 대한 무료 다운로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2" y="5636385"/>
            <a:ext cx="914399" cy="914399"/>
          </a:xfrm>
          <a:prstGeom prst="rect">
            <a:avLst/>
          </a:prstGeom>
          <a:noFill/>
          <a:ln w="38100">
            <a:solidFill>
              <a:srgbClr val="00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1141" y="626293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모니터 화면</a:t>
            </a:r>
            <a:endParaRPr lang="ko-KR" altLang="en-US" dirty="0"/>
          </a:p>
        </p:txBody>
      </p:sp>
      <p:pic>
        <p:nvPicPr>
          <p:cNvPr id="1030" name="Picture 6" descr="현미경 - 무료 의료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73" y="5800811"/>
            <a:ext cx="710931" cy="710931"/>
          </a:xfrm>
          <a:prstGeom prst="rect">
            <a:avLst/>
          </a:prstGeom>
          <a:noFill/>
          <a:ln>
            <a:solidFill>
              <a:srgbClr val="00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15611" y="626293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현미경 시야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 rot="3482606">
            <a:off x="3376244" y="2942704"/>
            <a:ext cx="365763" cy="53333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8157660">
            <a:off x="5519781" y="2941209"/>
            <a:ext cx="365763" cy="53333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7626670">
            <a:off x="1348259" y="4118533"/>
            <a:ext cx="365763" cy="5333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7703925">
            <a:off x="5029118" y="4182576"/>
            <a:ext cx="365763" cy="5333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3116" y="603636"/>
            <a:ext cx="76128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현미경 정보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PNG </a:t>
            </a:r>
            <a:r>
              <a:rPr lang="ko-KR" altLang="en-US" sz="1400" dirty="0" smtClean="0">
                <a:latin typeface="+mj-ea"/>
                <a:ea typeface="+mj-ea"/>
              </a:rPr>
              <a:t>저장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모든 이미지 크기 같음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업데이트 이후 화장 향상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atin typeface="+mj-ea"/>
                <a:ea typeface="+mj-ea"/>
              </a:rPr>
              <a:t>검정 테두리 사라짐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 시야의 배율 확인 가능 </a:t>
            </a:r>
            <a:r>
              <a:rPr lang="en-US" altLang="ko-KR" sz="1400" dirty="0" smtClean="0">
                <a:latin typeface="+mj-ea"/>
                <a:ea typeface="+mj-ea"/>
              </a:rPr>
              <a:t>– </a:t>
            </a:r>
            <a:r>
              <a:rPr lang="ko-KR" altLang="en-US" sz="1400" dirty="0" err="1" smtClean="0">
                <a:latin typeface="+mj-ea"/>
                <a:ea typeface="+mj-ea"/>
              </a:rPr>
              <a:t>랜즈별</a:t>
            </a:r>
            <a:r>
              <a:rPr lang="ko-KR" altLang="en-US" sz="1400" dirty="0" smtClean="0">
                <a:latin typeface="+mj-ea"/>
                <a:ea typeface="+mj-ea"/>
              </a:rPr>
              <a:t> 바코드 인식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카메라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Annotation </a:t>
            </a:r>
            <a:r>
              <a:rPr lang="ko-KR" altLang="en-US" sz="1400" dirty="0" smtClean="0">
                <a:latin typeface="+mj-ea"/>
                <a:ea typeface="+mj-ea"/>
              </a:rPr>
              <a:t>기능 존재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– </a:t>
            </a:r>
            <a:r>
              <a:rPr lang="ko-KR" altLang="en-US" sz="1400" dirty="0" smtClean="0">
                <a:latin typeface="+mj-ea"/>
                <a:ea typeface="+mj-ea"/>
              </a:rPr>
              <a:t>사각형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삼각형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원형 등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마우스 사용으로 작업의 어려움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촬영 일관성 이슈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조도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필터 따른 급격한 색상 변화 확인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작업자 마다 선호 필터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조도가 존재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주변 빛에 의해 쉽게 노이즈 생성을 확인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모니터 화면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형광등 빛 등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40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2384" y="665125"/>
            <a:ext cx="7414953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+mj-ea"/>
              </a:rPr>
              <a:t>Seegene</a:t>
            </a:r>
            <a:r>
              <a:rPr lang="ko-KR" altLang="en-US" sz="1600" dirty="0" smtClean="0">
                <a:latin typeface="+mj-ea"/>
              </a:rPr>
              <a:t> </a:t>
            </a:r>
            <a:r>
              <a:rPr lang="en-US" altLang="ko-KR" sz="1600" dirty="0" smtClean="0">
                <a:latin typeface="+mj-ea"/>
              </a:rPr>
              <a:t>PC </a:t>
            </a:r>
            <a:r>
              <a:rPr lang="ko-KR" altLang="en-US" sz="1600" dirty="0" smtClean="0">
                <a:latin typeface="+mj-ea"/>
              </a:rPr>
              <a:t>업데이트 </a:t>
            </a:r>
            <a:endParaRPr lang="en-US" altLang="ko-KR" sz="16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새로운 </a:t>
            </a:r>
            <a:r>
              <a:rPr lang="ko-KR" altLang="en-US" sz="1600" dirty="0">
                <a:latin typeface="+mj-ea"/>
              </a:rPr>
              <a:t>버전의 </a:t>
            </a:r>
            <a:r>
              <a:rPr lang="en-US" altLang="ko-KR" sz="1600" dirty="0" err="1">
                <a:latin typeface="+mj-ea"/>
              </a:rPr>
              <a:t>PyTorch</a:t>
            </a:r>
            <a:r>
              <a:rPr lang="en-US" altLang="ko-KR" sz="1600" dirty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및 </a:t>
            </a:r>
            <a:r>
              <a:rPr lang="en-US" altLang="ko-KR" sz="1600" dirty="0">
                <a:latin typeface="+mj-ea"/>
              </a:rPr>
              <a:t>Torch vision</a:t>
            </a:r>
            <a:r>
              <a:rPr lang="ko-KR" altLang="en-US" sz="1600" dirty="0">
                <a:latin typeface="+mj-ea"/>
              </a:rPr>
              <a:t>으로 </a:t>
            </a:r>
            <a:r>
              <a:rPr lang="ko-KR" altLang="en-US" sz="1600" dirty="0" smtClean="0">
                <a:latin typeface="+mj-ea"/>
              </a:rPr>
              <a:t>업그레이드</a:t>
            </a:r>
            <a:endParaRPr lang="en-US" altLang="ko-KR" sz="16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충돌이 발생으로 </a:t>
            </a:r>
            <a:r>
              <a:rPr lang="ko-KR" altLang="en-US" sz="1600" b="1" u="sng" dirty="0" smtClean="0">
                <a:latin typeface="+mj-ea"/>
              </a:rPr>
              <a:t>이전 가상 </a:t>
            </a:r>
            <a:r>
              <a:rPr lang="ko-KR" altLang="en-US" sz="1600" b="1" u="sng" dirty="0">
                <a:latin typeface="+mj-ea"/>
              </a:rPr>
              <a:t>환경을 </a:t>
            </a:r>
            <a:r>
              <a:rPr lang="ko-KR" altLang="en-US" sz="1600" b="1" u="sng" dirty="0" smtClean="0">
                <a:latin typeface="+mj-ea"/>
              </a:rPr>
              <a:t>삭제</a:t>
            </a:r>
            <a:endParaRPr lang="en-US" altLang="ko-KR" sz="1600" b="1" u="sng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j-ea"/>
              </a:rPr>
              <a:t>'</a:t>
            </a:r>
            <a:r>
              <a:rPr lang="en-US" altLang="ko-KR" sz="1600" dirty="0" err="1" smtClean="0">
                <a:latin typeface="+mj-ea"/>
              </a:rPr>
              <a:t>FW_test</a:t>
            </a:r>
            <a:r>
              <a:rPr lang="en-US" altLang="ko-KR" sz="1600" dirty="0">
                <a:latin typeface="+mj-ea"/>
              </a:rPr>
              <a:t>'</a:t>
            </a:r>
            <a:r>
              <a:rPr lang="ko-KR" altLang="en-US" sz="1600" dirty="0">
                <a:latin typeface="+mj-ea"/>
              </a:rPr>
              <a:t>라는 이름의 새 </a:t>
            </a:r>
            <a:r>
              <a:rPr lang="ko-KR" altLang="en-US" sz="1600" dirty="0" smtClean="0">
                <a:latin typeface="+mj-ea"/>
              </a:rPr>
              <a:t>환경</a:t>
            </a:r>
            <a:r>
              <a:rPr lang="en-US" altLang="ko-KR" sz="1600" dirty="0" smtClean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이전 환경과 동일</a:t>
            </a:r>
            <a:r>
              <a:rPr lang="en-US" altLang="ko-KR" sz="1600" dirty="0">
                <a:latin typeface="+mj-ea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새로운 </a:t>
            </a:r>
            <a:r>
              <a:rPr lang="ko-KR" altLang="en-US" sz="1600" dirty="0">
                <a:latin typeface="+mj-ea"/>
              </a:rPr>
              <a:t>버전의 </a:t>
            </a:r>
            <a:r>
              <a:rPr lang="en-US" altLang="ko-KR" sz="1600" dirty="0" err="1">
                <a:latin typeface="+mj-ea"/>
              </a:rPr>
              <a:t>PyTorch</a:t>
            </a:r>
            <a:r>
              <a:rPr lang="ko-KR" altLang="en-US" sz="1600" dirty="0">
                <a:latin typeface="+mj-ea"/>
              </a:rPr>
              <a:t>가 </a:t>
            </a:r>
            <a:r>
              <a:rPr lang="ko-KR" altLang="en-US" sz="1600" dirty="0" smtClean="0">
                <a:latin typeface="+mj-ea"/>
              </a:rPr>
              <a:t>설치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en-US" altLang="ko-KR" sz="1600" dirty="0">
                <a:latin typeface="+mj-ea"/>
              </a:rPr>
              <a:t>(</a:t>
            </a:r>
            <a:r>
              <a:rPr lang="en-US" altLang="ko-KR" sz="1600" dirty="0" err="1">
                <a:latin typeface="+mj-ea"/>
              </a:rPr>
              <a:t>PyTorch</a:t>
            </a:r>
            <a:r>
              <a:rPr lang="en-US" altLang="ko-KR" sz="1600" dirty="0">
                <a:latin typeface="+mj-ea"/>
              </a:rPr>
              <a:t> 1.8.1)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새로운 </a:t>
            </a:r>
            <a:r>
              <a:rPr lang="ko-KR" altLang="en-US" sz="1600" dirty="0">
                <a:latin typeface="+mj-ea"/>
              </a:rPr>
              <a:t>버전의 </a:t>
            </a:r>
            <a:r>
              <a:rPr lang="ko-KR" altLang="en-US" sz="1600" dirty="0" err="1">
                <a:latin typeface="+mj-ea"/>
              </a:rPr>
              <a:t>토치비전이</a:t>
            </a:r>
            <a:r>
              <a:rPr lang="ko-KR" altLang="en-US" sz="1600" dirty="0">
                <a:latin typeface="+mj-ea"/>
              </a:rPr>
              <a:t> </a:t>
            </a:r>
            <a:r>
              <a:rPr lang="ko-KR" altLang="en-US" sz="1600" dirty="0" smtClean="0">
                <a:latin typeface="+mj-ea"/>
              </a:rPr>
              <a:t>설치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en-US" altLang="ko-KR" sz="1600" dirty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비전 </a:t>
            </a:r>
            <a:r>
              <a:rPr lang="en-US" altLang="ko-KR" sz="1600" dirty="0">
                <a:latin typeface="+mj-ea"/>
              </a:rPr>
              <a:t>0.9.1)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</a:t>
            </a:r>
            <a:r>
              <a:rPr lang="ko-KR" altLang="en-US" b="1" smtClean="0"/>
              <a:t>필터 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23453" y="3449750"/>
            <a:ext cx="70491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resnet50.pkl 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및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resnet50_299.pkl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은 여전히 새 환경에서 잘 작동하지만 </a:t>
            </a:r>
            <a:r>
              <a:rPr lang="en-US" altLang="ko-KR" sz="1600" dirty="0" err="1">
                <a:solidFill>
                  <a:srgbClr val="000000"/>
                </a:solidFill>
                <a:latin typeface="Noto Sans"/>
              </a:rPr>
              <a:t>PyTorch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버전이 다르기 때문에 경고가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표시</a:t>
            </a: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Noto Sans"/>
              </a:rPr>
              <a:t>Resnet</a:t>
            </a: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모델 사용</a:t>
            </a: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)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경고를 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제거하는 두 가지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방법</a:t>
            </a:r>
            <a:endParaRPr lang="en-US" altLang="ko-KR" sz="1600" dirty="0" smtClean="0">
              <a:solidFill>
                <a:srgbClr val="000000"/>
              </a:solidFill>
              <a:latin typeface="Noto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1) 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새로운 환경에서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Resnet50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을 다시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훈련</a:t>
            </a:r>
            <a:endParaRPr lang="en-US" altLang="ko-KR" sz="1600" dirty="0" smtClean="0">
              <a:solidFill>
                <a:srgbClr val="000000"/>
              </a:solidFill>
              <a:latin typeface="Noto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2) </a:t>
            </a:r>
            <a:r>
              <a:rPr lang="en-US" altLang="ko-KR" sz="1600" dirty="0" err="1">
                <a:solidFill>
                  <a:srgbClr val="000000"/>
                </a:solidFill>
                <a:latin typeface="Noto Sans"/>
              </a:rPr>
              <a:t>Pytorch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와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torch vision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을 각각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1.7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과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0.8.0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으로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다운그레이드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829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테스트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 선택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대표 이미지 수집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모델이 유효 이미지로 분류 했으나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노이즈로 보이는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모델간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결과의 차이를 보이는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이미지들임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Acceptable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여부 분류 요청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병변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확인 가능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/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불가능 여부 확인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분류 결과 정보를 기준으로 모델 선택이 가능함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이슈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통합 모델에 투입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 이미지는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mal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로 분류되는 것을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좀 더 강건한 노이즈 필터의 필요성이 확인되어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해당 분류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4320" y="615733"/>
            <a:ext cx="7148945" cy="3532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43" y="5221691"/>
            <a:ext cx="3790950" cy="1285875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2921" y="4294663"/>
            <a:ext cx="529041" cy="5326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선정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3" y="845451"/>
            <a:ext cx="8340930" cy="191003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63" y="2741416"/>
            <a:ext cx="2139892" cy="7258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13" y="3306799"/>
            <a:ext cx="8428823" cy="2104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529499"/>
            <a:ext cx="806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가장 다양한 그룹을 포함하면서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smtClean="0"/>
              <a:t>노이즈 이미지 오류가 적은 모델을 선정 </a:t>
            </a:r>
            <a:r>
              <a:rPr lang="en-US" altLang="ko-KR" sz="1400" b="1" u="sng" dirty="0" smtClean="0"/>
              <a:t/>
            </a:r>
            <a:br>
              <a:rPr lang="en-US" altLang="ko-KR" sz="1400" b="1" u="sng" dirty="0" smtClean="0"/>
            </a:br>
            <a:r>
              <a:rPr lang="en-US" altLang="ko-KR" sz="1400" b="1" u="sng" dirty="0" smtClean="0"/>
              <a:t>=&gt; M4</a:t>
            </a:r>
            <a:r>
              <a:rPr lang="ko-KR" altLang="en-US" sz="1400" b="1" u="sng" dirty="0" smtClean="0"/>
              <a:t>의 </a:t>
            </a:r>
            <a:r>
              <a:rPr lang="en-US" altLang="ko-KR" sz="1400" b="1" u="sng" dirty="0" smtClean="0"/>
              <a:t>threshold </a:t>
            </a:r>
            <a:r>
              <a:rPr lang="ko-KR" altLang="en-US" sz="1400" b="1" u="sng" dirty="0" smtClean="0"/>
              <a:t>값 최적화 계획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434879" y="5948625"/>
            <a:ext cx="6109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Highest number of group found: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M5 &gt; M2 &gt; M3 &gt; M1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4879" y="6254308"/>
            <a:ext cx="5996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Least number of noise found: M1 &gt;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M3 &gt; M2 &gt; M5</a:t>
            </a:r>
          </a:p>
        </p:txBody>
      </p:sp>
    </p:spTree>
    <p:extLst>
      <p:ext uri="{BB962C8B-B14F-4D97-AF65-F5344CB8AC3E}">
        <p14:creationId xmlns:p14="http://schemas.microsoft.com/office/powerpoint/2010/main" val="321534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테스트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 선택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대표 이미지 수집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모델이 유효 이미지로 분류 했으나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노이즈로 보이는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모델간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결과의 차이를 보이는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이미지들임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Acceptable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여부 분류 요청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병변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확인 가능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/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불가능 여부 확인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분류 결과 정보를 기준으로 모델 선택이 가능함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이슈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통합 모델에 투입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 이미지는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mal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로 분류되는 것을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좀 더 강건한 노이즈 필터의 필요성이 확인되어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해당 분류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4320" y="615733"/>
            <a:ext cx="7148945" cy="3532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43" y="5221691"/>
            <a:ext cx="3790950" cy="1285875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2921" y="4294663"/>
            <a:ext cx="529041" cy="5326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98814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filter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74320" y="831379"/>
            <a:ext cx="74149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j-ea"/>
              </a:rPr>
              <a:t>모델 업데이트</a:t>
            </a:r>
            <a:endParaRPr lang="en-US" altLang="ko-KR" sz="16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현재 설치 카메라 데이터 기반 업데이트 계획</a:t>
            </a:r>
            <a:endParaRPr lang="en-US" altLang="ko-KR" sz="16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인원 보강 후 </a:t>
            </a:r>
            <a:r>
              <a:rPr lang="ko-KR" altLang="en-US" sz="1600" dirty="0" err="1" smtClean="0">
                <a:latin typeface="+mj-ea"/>
              </a:rPr>
              <a:t>데이터셋</a:t>
            </a:r>
            <a:r>
              <a:rPr lang="ko-KR" altLang="en-US" sz="1600" dirty="0" smtClean="0">
                <a:latin typeface="+mj-ea"/>
              </a:rPr>
              <a:t> 업데이트 </a:t>
            </a:r>
            <a:r>
              <a:rPr lang="en-US" altLang="ko-KR" sz="1600" dirty="0" smtClean="0">
                <a:latin typeface="+mj-ea"/>
              </a:rPr>
              <a:t>(5/10~5/14)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빛</a:t>
            </a:r>
            <a:r>
              <a:rPr lang="en-US" altLang="ko-KR" sz="1600" dirty="0" smtClean="0">
                <a:latin typeface="+mj-ea"/>
              </a:rPr>
              <a:t>-</a:t>
            </a:r>
            <a:r>
              <a:rPr lang="ko-KR" altLang="en-US" sz="1600" dirty="0" smtClean="0">
                <a:latin typeface="+mj-ea"/>
              </a:rPr>
              <a:t>색상 차이에 강건한 모델 </a:t>
            </a:r>
            <a:r>
              <a:rPr lang="ko-KR" altLang="en-US" sz="1600" dirty="0" err="1" smtClean="0">
                <a:latin typeface="+mj-ea"/>
              </a:rPr>
              <a:t>연구중</a:t>
            </a:r>
            <a:endParaRPr lang="en-US" altLang="ko-KR" sz="16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요청사항</a:t>
            </a:r>
            <a:endParaRPr lang="en-US" altLang="ko-KR" sz="1600" dirty="0" smtClean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작업자가 구분이 어려운 데이터 이미지 분류 요청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err="1" smtClean="0">
                <a:latin typeface="+mj-ea"/>
              </a:rPr>
              <a:t>병변</a:t>
            </a:r>
            <a:r>
              <a:rPr lang="ko-KR" altLang="en-US" sz="1600" dirty="0" smtClean="0">
                <a:latin typeface="+mj-ea"/>
              </a:rPr>
              <a:t> 검토가 가능한지 아닌지 분류</a:t>
            </a:r>
            <a:r>
              <a:rPr lang="en-US" altLang="ko-KR" sz="1600" dirty="0" smtClean="0">
                <a:latin typeface="+mj-ea"/>
              </a:rPr>
              <a:t>(100</a:t>
            </a:r>
            <a:r>
              <a:rPr lang="ko-KR" altLang="en-US" sz="1600" dirty="0" smtClean="0">
                <a:latin typeface="+mj-ea"/>
              </a:rPr>
              <a:t>장</a:t>
            </a:r>
            <a:r>
              <a:rPr lang="en-US" altLang="ko-KR" sz="1600" dirty="0" smtClean="0">
                <a:latin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17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98814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filter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24443" y="523703"/>
            <a:ext cx="741495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</a:rPr>
              <a:t>모델 업데이트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업데이트 계획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</a:rPr>
              <a:t>현재 </a:t>
            </a:r>
            <a:r>
              <a:rPr lang="ko-KR" altLang="en-US" sz="1400" dirty="0" smtClean="0">
                <a:latin typeface="+mj-ea"/>
              </a:rPr>
              <a:t>설치된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</a:rPr>
              <a:t>카메라 데이터 기반 </a:t>
            </a:r>
            <a:endParaRPr lang="en-US" altLang="ko-KR" sz="1400" dirty="0" smtClean="0">
              <a:solidFill>
                <a:srgbClr val="FF0000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인원 보강 후 </a:t>
            </a:r>
            <a:r>
              <a:rPr lang="ko-KR" altLang="en-US" sz="1400" dirty="0" err="1" smtClean="0">
                <a:latin typeface="+mj-ea"/>
              </a:rPr>
              <a:t>데이터셋</a:t>
            </a:r>
            <a:r>
              <a:rPr lang="ko-KR" altLang="en-US" sz="1400" dirty="0" smtClean="0">
                <a:latin typeface="+mj-ea"/>
              </a:rPr>
              <a:t> 업데이트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(5/10~5/14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빛</a:t>
            </a:r>
            <a:r>
              <a:rPr lang="en-US" altLang="ko-KR" sz="1400" b="1" dirty="0" smtClean="0">
                <a:latin typeface="+mj-ea"/>
              </a:rPr>
              <a:t>-</a:t>
            </a:r>
            <a:r>
              <a:rPr lang="ko-KR" altLang="en-US" sz="1400" b="1" dirty="0" smtClean="0">
                <a:latin typeface="+mj-ea"/>
              </a:rPr>
              <a:t>색상 차이에 </a:t>
            </a:r>
            <a:r>
              <a:rPr lang="ko-KR" altLang="en-US" sz="1400" dirty="0" smtClean="0">
                <a:latin typeface="+mj-ea"/>
              </a:rPr>
              <a:t>강건한 모델 </a:t>
            </a:r>
            <a:r>
              <a:rPr lang="ko-KR" altLang="en-US" sz="1400" dirty="0" err="1" smtClean="0">
                <a:latin typeface="+mj-ea"/>
              </a:rPr>
              <a:t>연구중</a:t>
            </a:r>
            <a:endParaRPr lang="en-US" altLang="ko-KR" sz="14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지난 요청사항</a:t>
            </a:r>
            <a:endParaRPr lang="en-US" altLang="ko-KR" sz="1400" dirty="0" smtClean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작업자가 구분이 어려운 데이터 이미지 분류 요청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err="1" smtClean="0">
                <a:latin typeface="+mj-ea"/>
              </a:rPr>
              <a:t>병변</a:t>
            </a:r>
            <a:r>
              <a:rPr lang="ko-KR" altLang="en-US" sz="1400" dirty="0" smtClean="0">
                <a:latin typeface="+mj-ea"/>
              </a:rPr>
              <a:t> 검토가 가능한지 아닌지 분류</a:t>
            </a:r>
            <a:r>
              <a:rPr lang="en-US" altLang="ko-KR" sz="1400" dirty="0" smtClean="0">
                <a:latin typeface="+mj-ea"/>
              </a:rPr>
              <a:t>(100</a:t>
            </a:r>
            <a:r>
              <a:rPr lang="ko-KR" altLang="en-US" sz="1400" dirty="0" smtClean="0">
                <a:latin typeface="+mj-ea"/>
              </a:rPr>
              <a:t>장</a:t>
            </a:r>
            <a:r>
              <a:rPr lang="en-US" altLang="ko-KR" sz="1400" dirty="0" smtClean="0">
                <a:latin typeface="+mj-ea"/>
              </a:rPr>
              <a:t>) (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완료</a:t>
            </a:r>
            <a:r>
              <a:rPr lang="en-US" altLang="ko-KR" sz="1400" dirty="0" smtClean="0">
                <a:latin typeface="+mj-ea"/>
              </a:rPr>
              <a:t>)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가이드로 사용</a:t>
            </a:r>
            <a:endParaRPr lang="en-US" altLang="ko-KR" sz="1400" dirty="0" smtClean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추가 요청사항</a:t>
            </a:r>
            <a:endParaRPr lang="en-US" altLang="ko-KR" sz="1400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작업자가 구분이 어려운 데이터 이미지 분류 요청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 err="1">
                <a:latin typeface="+mj-ea"/>
              </a:rPr>
              <a:t>병변</a:t>
            </a:r>
            <a:r>
              <a:rPr lang="ko-KR" altLang="en-US" sz="1400" dirty="0">
                <a:latin typeface="+mj-ea"/>
              </a:rPr>
              <a:t> 검토가 가능한지 아닌지 분류</a:t>
            </a:r>
            <a:r>
              <a:rPr lang="en-US" altLang="ko-KR" sz="1400" dirty="0" smtClean="0">
                <a:latin typeface="+mj-ea"/>
              </a:rPr>
              <a:t>(275</a:t>
            </a:r>
            <a:r>
              <a:rPr lang="ko-KR" altLang="en-US" sz="1400" dirty="0" smtClean="0">
                <a:latin typeface="+mj-ea"/>
              </a:rPr>
              <a:t>장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22" y="4430684"/>
            <a:ext cx="3386210" cy="24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선정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" y="725293"/>
            <a:ext cx="8428823" cy="2104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575" y="3031662"/>
            <a:ext cx="806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가장 다양한 그룹을 포함하면서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smtClean="0"/>
              <a:t>노이즈 이미지 오류가 적은 모델을 선정 </a:t>
            </a:r>
            <a:r>
              <a:rPr lang="en-US" altLang="ko-KR" sz="1400" b="1" u="sng" dirty="0" smtClean="0"/>
              <a:t/>
            </a:r>
            <a:br>
              <a:rPr lang="en-US" altLang="ko-KR" sz="1400" b="1" u="sng" dirty="0" smtClean="0"/>
            </a:br>
            <a:r>
              <a:rPr lang="en-US" altLang="ko-KR" sz="1400" b="1" u="sng" dirty="0" smtClean="0"/>
              <a:t>=&gt; M4</a:t>
            </a:r>
            <a:r>
              <a:rPr lang="ko-KR" altLang="en-US" sz="1400" b="1" u="sng" dirty="0" smtClean="0"/>
              <a:t>의 </a:t>
            </a:r>
            <a:r>
              <a:rPr lang="en-US" altLang="ko-KR" sz="1400" b="1" u="sng" dirty="0" smtClean="0"/>
              <a:t>threshold </a:t>
            </a:r>
            <a:r>
              <a:rPr lang="ko-KR" altLang="en-US" sz="1400" b="1" u="sng" dirty="0" smtClean="0"/>
              <a:t>값 최적화 계획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316134" y="3450788"/>
            <a:ext cx="6109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Highest number of group found: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M5 &gt; M2 &gt; M3 &gt; M1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6134" y="3756471"/>
            <a:ext cx="5996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Least number of noise found: M1 &gt;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M3 &gt; M2 &gt; M5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89133" y="1296587"/>
            <a:ext cx="486330" cy="1533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6134" y="4325488"/>
            <a:ext cx="8088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threshold 0.95</a:t>
            </a:r>
            <a:r>
              <a:rPr lang="ko-KR" altLang="en-US" sz="1400" dirty="0" smtClean="0"/>
              <a:t>로 설정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사용하면서 수치 변경 유연하게 하는 방식으로 논의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 filtering</a:t>
            </a:r>
            <a:r>
              <a:rPr lang="ko-KR" altLang="en-US" sz="1400" dirty="0" smtClean="0"/>
              <a:t>에 활용해 본 결과 깨끗한 이미지를 잘 </a:t>
            </a:r>
            <a:r>
              <a:rPr lang="ko-KR" altLang="en-US" sz="1400" dirty="0" err="1" smtClean="0"/>
              <a:t>걸러냄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0" y="4984163"/>
            <a:ext cx="5777975" cy="16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50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annotation </a:t>
            </a:r>
            <a:r>
              <a:rPr lang="ko-KR" altLang="en-US" b="1" dirty="0" smtClean="0"/>
              <a:t>문헌 및 모델 연구</a:t>
            </a:r>
            <a:endParaRPr lang="ko-KR" altLang="en-US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2" descr="https://mail.google.com/mail/u/0?ui=2&amp;ik=59ac055c91&amp;attid=0.2&amp;permmsgid=msg-a:r806213770645828917&amp;th=179d45861835fbab&amp;view=fimg&amp;sz=s0-l75-ft&amp;attbid=ANGjdJ_KSKINhkSO3JwQAYa8Sgu24kT_BgNxCwzYN4gQuQ_tSoQwBhEa0dBpSrmE1srH09xfAq_dXhu6KlChyuDuI3SPrFZY0WF4epxXEBf0QjmoWWyMwUlOQQGjG4A&amp;disp=emb&amp;realattid=179d458b052da8555eb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77" y="1763511"/>
            <a:ext cx="6234545" cy="16019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77" y="3642360"/>
            <a:ext cx="6364480" cy="28000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74320" y="602724"/>
            <a:ext cx="5788832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Weakly </a:t>
            </a:r>
            <a:r>
              <a:rPr lang="en-US" altLang="ko-KR" sz="1600" dirty="0" smtClean="0"/>
              <a:t>annotation</a:t>
            </a:r>
            <a:r>
              <a:rPr lang="ko-KR" altLang="en-US" sz="1600" dirty="0" smtClean="0"/>
              <a:t>에 대응하기 위한 방법론 연구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j-ea"/>
                <a:ea typeface="+mj-ea"/>
              </a:rPr>
              <a:t>Weakly supervised </a:t>
            </a:r>
            <a:r>
              <a:rPr lang="ko-KR" altLang="en-US" sz="1600" dirty="0" smtClean="0">
                <a:latin typeface="+mj-ea"/>
                <a:ea typeface="+mj-ea"/>
              </a:rPr>
              <a:t>관련 문헌 연구 </a:t>
            </a:r>
            <a:r>
              <a:rPr lang="en-US" altLang="ko-KR" sz="1600" dirty="0" smtClean="0">
                <a:latin typeface="+mj-ea"/>
                <a:ea typeface="+mj-ea"/>
              </a:rPr>
              <a:t>(‘</a:t>
            </a:r>
            <a:r>
              <a:rPr lang="ko-KR" altLang="en-US" sz="1600" dirty="0" err="1" smtClean="0">
                <a:latin typeface="+mj-ea"/>
                <a:ea typeface="+mj-ea"/>
              </a:rPr>
              <a:t>김태미</a:t>
            </a:r>
            <a:r>
              <a:rPr lang="en-US" altLang="ko-KR" sz="1600" dirty="0" smtClean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12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learning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Weakly supervised learning</a:t>
            </a:r>
            <a:endParaRPr lang="ko-KR" altLang="en-US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정상 이미지를 투입하여 </a:t>
            </a:r>
            <a:r>
              <a:rPr lang="ko-KR" altLang="en-US" sz="1200" b="1" dirty="0" err="1" smtClean="0">
                <a:latin typeface="+mj-ea"/>
              </a:rPr>
              <a:t>분류기를</a:t>
            </a:r>
            <a:r>
              <a:rPr lang="ko-KR" altLang="en-US" sz="1200" b="1" dirty="0" smtClean="0">
                <a:latin typeface="+mj-ea"/>
              </a:rPr>
              <a:t> 학습하고 </a:t>
            </a: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 smtClean="0">
                <a:latin typeface="+mj-ea"/>
              </a:rPr>
              <a:t>을 추출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정보 기반의 수도 라벨 학습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CAM(Class </a:t>
            </a:r>
            <a:r>
              <a:rPr lang="en-US" altLang="ko-KR" sz="1200" b="1" dirty="0">
                <a:latin typeface="+mj-ea"/>
              </a:rPr>
              <a:t>Activation Map) + Pseudo Label Generation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79" y="2441167"/>
            <a:ext cx="4962525" cy="366712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990106" y="2216723"/>
            <a:ext cx="698269" cy="2244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5400000">
            <a:off x="6583591" y="4297675"/>
            <a:ext cx="698269" cy="2244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5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데이터 </a:t>
            </a:r>
            <a:r>
              <a:rPr lang="en-US" altLang="ko-KR" b="1" dirty="0" smtClean="0"/>
              <a:t>annotation </a:t>
            </a:r>
            <a:r>
              <a:rPr lang="ko-KR" altLang="en-US" b="1" dirty="0" smtClean="0"/>
              <a:t>수집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61" y="2426954"/>
            <a:ext cx="1984459" cy="17987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20" y="2421257"/>
            <a:ext cx="1969795" cy="17987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379" y="2426145"/>
            <a:ext cx="1969795" cy="179383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74320" y="617144"/>
            <a:ext cx="76128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1,000</a:t>
            </a:r>
            <a:r>
              <a:rPr lang="ko-KR" altLang="en-US" sz="1400" dirty="0" smtClean="0">
                <a:latin typeface="+mj-ea"/>
              </a:rPr>
              <a:t>개 데이터 수집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01.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현미경 이미지 통합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\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파일럿용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20210528 colon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전문의 </a:t>
            </a: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annotation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현재 개발 모델에 테스트 시도 필요함</a:t>
            </a:r>
            <a:endParaRPr lang="ko-KR" alt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53" y="4706556"/>
            <a:ext cx="5100992" cy="17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learning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Pseudo </a:t>
            </a:r>
            <a:r>
              <a:rPr lang="ko-KR" altLang="en-US" sz="1200" b="1" dirty="0" smtClean="0">
                <a:latin typeface="+mj-ea"/>
              </a:rPr>
              <a:t>레이블을 활용한 학습 및 모델 예측 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 smtClean="0">
                <a:latin typeface="+mj-ea"/>
              </a:rPr>
              <a:t>을 활용한 </a:t>
            </a:r>
            <a:r>
              <a:rPr lang="en-US" altLang="ko-KR" sz="1200" b="1" dirty="0" smtClean="0">
                <a:latin typeface="+mj-ea"/>
              </a:rPr>
              <a:t>pseudo</a:t>
            </a:r>
            <a:r>
              <a:rPr lang="ko-KR" altLang="en-US" sz="1200" b="1" dirty="0" smtClean="0">
                <a:latin typeface="+mj-ea"/>
              </a:rPr>
              <a:t> 라벨의 사용하여 </a:t>
            </a:r>
            <a:r>
              <a:rPr lang="en-US" altLang="ko-KR" sz="1200" b="1" dirty="0" smtClean="0">
                <a:latin typeface="+mj-ea"/>
              </a:rPr>
              <a:t>sharp</a:t>
            </a:r>
            <a:r>
              <a:rPr lang="ko-KR" altLang="en-US" sz="1200" b="1" dirty="0" smtClean="0">
                <a:latin typeface="+mj-ea"/>
              </a:rPr>
              <a:t>한 </a:t>
            </a:r>
            <a:r>
              <a:rPr lang="en-US" altLang="ko-KR" sz="1200" b="1" dirty="0" smtClean="0">
                <a:latin typeface="+mj-ea"/>
              </a:rPr>
              <a:t>prediction</a:t>
            </a:r>
            <a:r>
              <a:rPr lang="ko-KR" altLang="en-US" sz="1200" b="1" dirty="0" smtClean="0">
                <a:latin typeface="+mj-ea"/>
              </a:rPr>
              <a:t>을 생성하지는 못함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*하지만 </a:t>
            </a: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자체를 보면 단순한 이진 </a:t>
            </a:r>
            <a:r>
              <a:rPr lang="ko-KR" altLang="en-US" sz="1200" b="1" dirty="0" err="1" smtClean="0">
                <a:latin typeface="+mj-ea"/>
              </a:rPr>
              <a:t>분류기가</a:t>
            </a:r>
            <a:r>
              <a:rPr lang="ko-KR" altLang="en-US" sz="1200" b="1" dirty="0" smtClean="0">
                <a:latin typeface="+mj-ea"/>
              </a:rPr>
              <a:t> 적절한 위치의 </a:t>
            </a:r>
            <a:r>
              <a:rPr lang="ko-KR" altLang="en-US" sz="1200" b="1" dirty="0" err="1" smtClean="0">
                <a:latin typeface="+mj-ea"/>
              </a:rPr>
              <a:t>병변을</a:t>
            </a:r>
            <a:r>
              <a:rPr lang="ko-KR" altLang="en-US" sz="1200" b="1" dirty="0" smtClean="0">
                <a:latin typeface="+mj-ea"/>
              </a:rPr>
              <a:t> 확인하고 있음을 </a:t>
            </a:r>
            <a:r>
              <a:rPr lang="ko-KR" altLang="en-US" sz="1200" b="1" dirty="0" err="1" smtClean="0">
                <a:latin typeface="+mj-ea"/>
              </a:rPr>
              <a:t>알수</a:t>
            </a:r>
            <a:r>
              <a:rPr lang="ko-KR" altLang="en-US" sz="1200" b="1" dirty="0" smtClean="0">
                <a:latin typeface="+mj-ea"/>
              </a:rPr>
              <a:t> 있음 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71" y="2176378"/>
            <a:ext cx="7937428" cy="39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- 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superpixel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gnn</a:t>
            </a:r>
            <a:r>
              <a:rPr lang="en-US" altLang="ko-KR" sz="1600" dirty="0"/>
              <a:t> </a:t>
            </a:r>
            <a:r>
              <a:rPr lang="ko-KR" altLang="en-US" sz="1600" dirty="0"/>
              <a:t>이용하는 </a:t>
            </a:r>
            <a:r>
              <a:rPr lang="ko-KR" altLang="en-US" sz="1600" dirty="0" smtClean="0"/>
              <a:t>방법 </a:t>
            </a:r>
            <a:r>
              <a:rPr lang="ko-KR" altLang="en-US" sz="1600" dirty="0" err="1" smtClean="0"/>
              <a:t>연구중</a:t>
            </a:r>
            <a:endParaRPr lang="ko-KR" alt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en-US" altLang="ko-KR" sz="1600" dirty="0" smtClean="0"/>
              <a:t> CAM </a:t>
            </a:r>
            <a:r>
              <a:rPr lang="ko-KR" altLang="en-US" sz="1600" dirty="0"/>
              <a:t>이랑 비슷한 방법 코드 작업 중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51" y="2476072"/>
            <a:ext cx="7522853" cy="35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Heatmap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생성 </a:t>
            </a:r>
            <a:r>
              <a:rPr lang="en-US" altLang="ko-KR" sz="1600" dirty="0" smtClean="0"/>
              <a:t>base </a:t>
            </a:r>
            <a:r>
              <a:rPr lang="ko-KR" altLang="en-US" sz="1600" dirty="0" smtClean="0"/>
              <a:t>변경 </a:t>
            </a:r>
            <a:r>
              <a:rPr lang="en-US" altLang="ko-KR" sz="1600" dirty="0" smtClean="0"/>
              <a:t>CAM =&gt; LRP (</a:t>
            </a:r>
            <a:r>
              <a:rPr lang="en-US" altLang="ko-KR" sz="1600" b="1" dirty="0"/>
              <a:t>Layer-Wise Relevance Propagation 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3" y="1645921"/>
            <a:ext cx="7718351" cy="1981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" y="3627473"/>
            <a:ext cx="7075624" cy="27259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53114" y="4469451"/>
            <a:ext cx="965675" cy="38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50935" y="1645921"/>
            <a:ext cx="3795269" cy="1981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0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90" y="1589666"/>
            <a:ext cx="6761286" cy="490136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3637" y="4042161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9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36" y="1581281"/>
            <a:ext cx="6651756" cy="51482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01814" y="4155392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96" y="1562514"/>
            <a:ext cx="6683244" cy="52190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95088" y="4238714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6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7CADB-225E-45C3-9F33-56330A44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590059"/>
            <a:ext cx="2070906" cy="3383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41A22-F873-4CCB-AB7D-31DDDDC8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35" y="1761116"/>
            <a:ext cx="6449722" cy="4955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7980" y="917633"/>
            <a:ext cx="4896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Rule</a:t>
            </a:r>
            <a:r>
              <a:rPr lang="ko-KR" altLang="en-US" sz="1400" dirty="0" smtClean="0"/>
              <a:t>의 종류에 따라서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실험을 진행 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비교 분석을 통해 </a:t>
            </a:r>
            <a:r>
              <a:rPr lang="ko-KR" altLang="en-US" sz="1400" dirty="0" err="1" smtClean="0"/>
              <a:t>디테일한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heatmap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생성이 목적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62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80" y="917633"/>
            <a:ext cx="4896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5</a:t>
            </a:r>
            <a:r>
              <a:rPr lang="ko-KR" altLang="en-US" sz="1400" dirty="0" smtClean="0"/>
              <a:t>가지 </a:t>
            </a:r>
            <a:r>
              <a:rPr lang="en-US" altLang="ko-KR" sz="1400" dirty="0" smtClean="0"/>
              <a:t>rule</a:t>
            </a:r>
            <a:r>
              <a:rPr lang="ko-KR" altLang="en-US" sz="1400" dirty="0" smtClean="0"/>
              <a:t>을 우선적으로 선정하고 실험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Classification network (vgg16) </a:t>
            </a:r>
            <a:r>
              <a:rPr lang="ko-KR" altLang="en-US" sz="1400" dirty="0"/>
              <a:t>훈련 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Train data 10580</a:t>
            </a:r>
            <a:r>
              <a:rPr lang="ko-KR" altLang="en-US" sz="1400" dirty="0"/>
              <a:t>장 사용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(malignant 6267</a:t>
            </a:r>
            <a:r>
              <a:rPr lang="ko-KR" altLang="en-US" sz="1400" dirty="0"/>
              <a:t>장 </a:t>
            </a:r>
            <a:r>
              <a:rPr lang="en-US" altLang="ko-KR" sz="1400" dirty="0"/>
              <a:t>+ normal 3813</a:t>
            </a:r>
            <a:r>
              <a:rPr lang="ko-KR" altLang="en-US" sz="1400" dirty="0"/>
              <a:t>장</a:t>
            </a:r>
            <a:r>
              <a:rPr lang="en-US" altLang="ko-KR" sz="1400" dirty="0"/>
              <a:t>)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9B461-0CDE-40FF-96B1-A2DD2162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80" y="2038995"/>
            <a:ext cx="8340184" cy="2129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E545A6-E55E-41D0-BFDD-992BDD5D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0" y="4229700"/>
            <a:ext cx="5594172" cy="21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79" y="917633"/>
            <a:ext cx="6485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LRP alpha1 beta 0 rule </a:t>
            </a:r>
            <a:r>
              <a:rPr lang="ko-KR" altLang="en-US" sz="1400" dirty="0" smtClean="0"/>
              <a:t>적용 시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결과가 가장 </a:t>
            </a:r>
            <a:r>
              <a:rPr lang="ko-KR" altLang="en-US" sz="1400" dirty="0" smtClean="0"/>
              <a:t>좋은 것으로 보임 </a:t>
            </a:r>
            <a:r>
              <a:rPr lang="en-US" altLang="ko-KR" sz="1400" dirty="0" smtClean="0"/>
              <a:t>(GT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비교시</a:t>
            </a:r>
            <a:r>
              <a:rPr lang="en-US" altLang="ko-KR" sz="1400" dirty="0" smtClean="0"/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너무 </a:t>
            </a:r>
            <a:r>
              <a:rPr lang="ko-KR" altLang="en-US" sz="1400" dirty="0"/>
              <a:t>모든 부분을 </a:t>
            </a:r>
            <a:r>
              <a:rPr lang="en-US" altLang="ko-KR" sz="1400" dirty="0"/>
              <a:t>relevant</a:t>
            </a:r>
            <a:r>
              <a:rPr lang="ko-KR" altLang="en-US" sz="1400" dirty="0"/>
              <a:t>하다고 판단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A48A50-F2E0-470D-813D-6E0CA2172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9" y="1794833"/>
            <a:ext cx="2727740" cy="2583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D5920A-36FF-4045-8C62-AD819D60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36" y="1805979"/>
            <a:ext cx="2583353" cy="2561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C14CD2-4305-4BCC-A96B-81509108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51" y="1794833"/>
            <a:ext cx="2583353" cy="25833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7CC871-D4BA-4BE5-A5F0-E45B02A380CA}"/>
              </a:ext>
            </a:extLst>
          </p:cNvPr>
          <p:cNvSpPr txBox="1"/>
          <p:nvPr/>
        </p:nvSpPr>
        <p:spPr>
          <a:xfrm>
            <a:off x="3571519" y="4406691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 </a:t>
            </a:r>
            <a:r>
              <a:rPr lang="en-US" altLang="ko-KR" sz="1400" dirty="0"/>
              <a:t>LRP heatmap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B12FE-2884-4458-893D-DB5852BDE253}"/>
              </a:ext>
            </a:extLst>
          </p:cNvPr>
          <p:cNvSpPr txBox="1"/>
          <p:nvPr/>
        </p:nvSpPr>
        <p:spPr>
          <a:xfrm>
            <a:off x="6508613" y="4378186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Rule </a:t>
            </a:r>
            <a:r>
              <a:rPr lang="ko-KR" altLang="en-US" sz="1400" dirty="0"/>
              <a:t>적용 </a:t>
            </a:r>
            <a:r>
              <a:rPr lang="en-US" altLang="ko-KR" sz="1400" dirty="0"/>
              <a:t>heatmap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5730004" y="4838865"/>
            <a:ext cx="3314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200" dirty="0" err="1" smtClean="0">
                <a:sym typeface="Wingdings" panose="05000000000000000000" pitchFamily="2" charset="2"/>
              </a:rPr>
              <a:t>Lrp</a:t>
            </a:r>
            <a:r>
              <a:rPr lang="en-US" altLang="ko-KR" sz="1200" dirty="0" smtClean="0">
                <a:sym typeface="Wingdings" panose="05000000000000000000" pitchFamily="2" charset="2"/>
              </a:rPr>
              <a:t> map</a:t>
            </a:r>
            <a:r>
              <a:rPr lang="ko-KR" altLang="en-US" sz="1200" dirty="0" smtClean="0">
                <a:sym typeface="Wingdings" panose="05000000000000000000" pitchFamily="2" charset="2"/>
              </a:rPr>
              <a:t>이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병변과</a:t>
            </a:r>
            <a:r>
              <a:rPr lang="ko-KR" altLang="en-US" sz="1200" dirty="0" smtClean="0">
                <a:sym typeface="Wingdings" panose="05000000000000000000" pitchFamily="2" charset="2"/>
              </a:rPr>
              <a:t> 상관 없이 거의 전체 부분을 포착하는 경향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ym typeface="Wingdings" panose="05000000000000000000" pitchFamily="2" charset="2"/>
              </a:rPr>
              <a:t>존재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sym typeface="Wingdings" panose="05000000000000000000" pitchFamily="2" charset="2"/>
              </a:rPr>
              <a:t>렌즈 그림자 부분 포착하는 경향 존재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94AB6-F584-486E-96A0-00365C83E2E8}"/>
              </a:ext>
            </a:extLst>
          </p:cNvPr>
          <p:cNvSpPr txBox="1"/>
          <p:nvPr/>
        </p:nvSpPr>
        <p:spPr>
          <a:xfrm>
            <a:off x="4438327" y="6422302"/>
            <a:ext cx="5267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ViT</a:t>
            </a:r>
            <a:r>
              <a:rPr lang="ko-KR" altLang="en-US" sz="1100" b="1" dirty="0"/>
              <a:t>의</a:t>
            </a:r>
            <a:r>
              <a:rPr lang="en-US" altLang="ko-KR" sz="1100" b="1" dirty="0"/>
              <a:t> attention map </a:t>
            </a:r>
            <a:r>
              <a:rPr lang="ko-KR" altLang="en-US" sz="1100" b="1" dirty="0"/>
              <a:t>이용하여 </a:t>
            </a:r>
            <a:r>
              <a:rPr lang="en-US" altLang="ko-KR" sz="1100" b="1" dirty="0"/>
              <a:t>weakly supervised segmentation </a:t>
            </a:r>
            <a:r>
              <a:rPr lang="ko-KR" altLang="en-US" sz="1100" b="1" dirty="0"/>
              <a:t>시도 </a:t>
            </a:r>
            <a:r>
              <a:rPr lang="ko-KR" altLang="en-US" sz="1100" b="1" dirty="0" smtClean="0"/>
              <a:t>예정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1910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80" y="917633"/>
            <a:ext cx="4896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5</a:t>
            </a:r>
            <a:r>
              <a:rPr lang="ko-KR" altLang="en-US" sz="1400" dirty="0" smtClean="0"/>
              <a:t>가지 </a:t>
            </a:r>
            <a:r>
              <a:rPr lang="en-US" altLang="ko-KR" sz="1400" dirty="0" smtClean="0"/>
              <a:t>rule</a:t>
            </a:r>
            <a:r>
              <a:rPr lang="ko-KR" altLang="en-US" sz="1400" dirty="0" smtClean="0"/>
              <a:t>을 우선적으로 선정하고 실험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Classification network (vgg16) </a:t>
            </a:r>
            <a:r>
              <a:rPr lang="ko-KR" altLang="en-US" sz="1400" dirty="0"/>
              <a:t>훈련 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Train data 10580</a:t>
            </a:r>
            <a:r>
              <a:rPr lang="ko-KR" altLang="en-US" sz="1400" dirty="0"/>
              <a:t>장 사용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(malignant 6267</a:t>
            </a:r>
            <a:r>
              <a:rPr lang="ko-KR" altLang="en-US" sz="1400" dirty="0"/>
              <a:t>장 </a:t>
            </a:r>
            <a:r>
              <a:rPr lang="en-US" altLang="ko-KR" sz="1400" dirty="0"/>
              <a:t>+ normal 3813</a:t>
            </a:r>
            <a:r>
              <a:rPr lang="ko-KR" altLang="en-US" sz="1400" dirty="0"/>
              <a:t>장</a:t>
            </a:r>
            <a:r>
              <a:rPr lang="en-US" altLang="ko-KR" sz="1400" dirty="0"/>
              <a:t>)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9B461-0CDE-40FF-96B1-A2DD2162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80" y="2038995"/>
            <a:ext cx="8340184" cy="2129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E545A6-E55E-41D0-BFDD-992BDD5D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0" y="4229700"/>
            <a:ext cx="5594172" cy="21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데이터 </a:t>
            </a:r>
            <a:r>
              <a:rPr lang="en-US" altLang="ko-KR" b="1" dirty="0" smtClean="0"/>
              <a:t>annotation </a:t>
            </a:r>
            <a:r>
              <a:rPr lang="ko-KR" altLang="en-US" b="1" dirty="0" smtClean="0"/>
              <a:t>방법 변경</a:t>
            </a:r>
            <a:endParaRPr lang="ko-KR" alt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254401" y="633649"/>
            <a:ext cx="527356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변경사항</a:t>
            </a:r>
            <a:endParaRPr lang="en-US" altLang="ko-KR" sz="1400" dirty="0"/>
          </a:p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목적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Annotation </a:t>
            </a:r>
            <a:r>
              <a:rPr lang="ko-KR" altLang="en-US" sz="1400" dirty="0"/>
              <a:t>툴 속도 개선</a:t>
            </a:r>
          </a:p>
        </p:txBody>
      </p:sp>
      <p:sp>
        <p:nvSpPr>
          <p:cNvPr id="93" name="오른쪽 화살표 92"/>
          <p:cNvSpPr/>
          <p:nvPr/>
        </p:nvSpPr>
        <p:spPr>
          <a:xfrm>
            <a:off x="3977888" y="2019312"/>
            <a:ext cx="490451" cy="565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465201" y="1754341"/>
            <a:ext cx="2882220" cy="1721435"/>
            <a:chOff x="-237415" y="1752089"/>
            <a:chExt cx="5106029" cy="2772388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3627" y="1752089"/>
              <a:ext cx="5062241" cy="2772388"/>
            </a:xfrm>
            <a:prstGeom prst="rect">
              <a:avLst/>
            </a:prstGeom>
          </p:spPr>
        </p:pic>
        <p:sp>
          <p:nvSpPr>
            <p:cNvPr id="96" name="직사각형 95"/>
            <p:cNvSpPr/>
            <p:nvPr/>
          </p:nvSpPr>
          <p:spPr>
            <a:xfrm>
              <a:off x="-237415" y="3089194"/>
              <a:ext cx="5062241" cy="1346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40666" y="1754341"/>
            <a:ext cx="3138591" cy="1721435"/>
            <a:chOff x="6974380" y="3072849"/>
            <a:chExt cx="4595212" cy="2772388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4380" y="3072849"/>
              <a:ext cx="4553647" cy="2772388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>
            <a:xfrm>
              <a:off x="10814860" y="3361113"/>
              <a:ext cx="754732" cy="2484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9308687" y="3361113"/>
              <a:ext cx="754732" cy="2484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805733" y="3361113"/>
              <a:ext cx="754732" cy="2484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9859" y="11997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기존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병리 </a:t>
            </a:r>
            <a:r>
              <a:rPr lang="ko-KR" altLang="en-US" sz="1400" dirty="0"/>
              <a:t>번호 </a:t>
            </a:r>
            <a:r>
              <a:rPr lang="ko-KR" altLang="en-US" sz="1400" dirty="0" err="1"/>
              <a:t>폴더별로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 </a:t>
            </a:r>
            <a:r>
              <a:rPr lang="ko-KR" altLang="en-US" sz="1400" dirty="0" smtClean="0"/>
              <a:t>생성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4564521" y="1196698"/>
            <a:ext cx="3694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변경</a:t>
            </a:r>
            <a:r>
              <a:rPr lang="en-US" altLang="ko-KR" sz="1400" dirty="0"/>
              <a:t>) </a:t>
            </a:r>
            <a:endParaRPr lang="en-US" altLang="ko-KR" sz="1400" dirty="0" smtClean="0"/>
          </a:p>
          <a:p>
            <a:r>
              <a:rPr lang="ko-KR" altLang="en-US" sz="1400" dirty="0" smtClean="0"/>
              <a:t>슬라이드 </a:t>
            </a:r>
            <a:r>
              <a:rPr lang="ko-KR" altLang="en-US" sz="1400" dirty="0" err="1"/>
              <a:t>이미지별로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274320" y="1160145"/>
            <a:ext cx="8224568" cy="25177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144361" y="376525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기존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4646192" y="384289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112" y="3709258"/>
            <a:ext cx="1652977" cy="3177074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3295551" y="453949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파일 구조 동일</a:t>
            </a:r>
          </a:p>
        </p:txBody>
      </p:sp>
      <p:sp>
        <p:nvSpPr>
          <p:cNvPr id="107" name="등호 106"/>
          <p:cNvSpPr/>
          <p:nvPr/>
        </p:nvSpPr>
        <p:spPr>
          <a:xfrm>
            <a:off x="3609001" y="4852894"/>
            <a:ext cx="1131665" cy="6858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66128" y="651700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개의 </a:t>
            </a:r>
            <a:r>
              <a:rPr lang="en-US" altLang="ko-KR" b="1" dirty="0" err="1">
                <a:solidFill>
                  <a:srgbClr val="FF0000"/>
                </a:solidFill>
              </a:rPr>
              <a:t>FileName</a:t>
            </a:r>
            <a:r>
              <a:rPr lang="ko-KR" altLang="en-US" b="1" dirty="0">
                <a:solidFill>
                  <a:srgbClr val="FF0000"/>
                </a:solidFill>
              </a:rPr>
              <a:t> 으로 관리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53" y="3755058"/>
            <a:ext cx="1663432" cy="3224698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8E53873-D333-4933-B5F2-8675B01D6E43}"/>
              </a:ext>
            </a:extLst>
          </p:cNvPr>
          <p:cNvSpPr/>
          <p:nvPr/>
        </p:nvSpPr>
        <p:spPr>
          <a:xfrm>
            <a:off x="1470490" y="4005192"/>
            <a:ext cx="1420692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77B2627-3C24-4F3D-AE29-9563A3D8D309}"/>
              </a:ext>
            </a:extLst>
          </p:cNvPr>
          <p:cNvSpPr/>
          <p:nvPr/>
        </p:nvSpPr>
        <p:spPr>
          <a:xfrm>
            <a:off x="1400092" y="5908352"/>
            <a:ext cx="1420692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D3C22A-3A8C-42CB-9B9A-58162A641881}"/>
              </a:ext>
            </a:extLst>
          </p:cNvPr>
          <p:cNvSpPr/>
          <p:nvPr/>
        </p:nvSpPr>
        <p:spPr>
          <a:xfrm>
            <a:off x="5963552" y="2247929"/>
            <a:ext cx="1420692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-15667" y="6517000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복수 개의 </a:t>
            </a:r>
            <a:r>
              <a:rPr lang="en-US" altLang="ko-KR" b="1" dirty="0" err="1">
                <a:solidFill>
                  <a:srgbClr val="FF0000"/>
                </a:solidFill>
              </a:rPr>
              <a:t>FileName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으로 관리</a:t>
            </a:r>
          </a:p>
        </p:txBody>
      </p:sp>
      <p:cxnSp>
        <p:nvCxnSpPr>
          <p:cNvPr id="8" name="꺾인 연결선 7"/>
          <p:cNvCxnSpPr>
            <a:stCxn id="96" idx="1"/>
            <a:endCxn id="110" idx="1"/>
          </p:cNvCxnSpPr>
          <p:nvPr/>
        </p:nvCxnSpPr>
        <p:spPr>
          <a:xfrm rot="10800000" flipH="1" flipV="1">
            <a:off x="465201" y="3002663"/>
            <a:ext cx="621752" cy="2364743"/>
          </a:xfrm>
          <a:prstGeom prst="bentConnector3">
            <a:avLst>
              <a:gd name="adj1" fmla="val -367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113"/>
          <p:cNvCxnSpPr>
            <a:stCxn id="100" idx="3"/>
            <a:endCxn id="105" idx="3"/>
          </p:cNvCxnSpPr>
          <p:nvPr/>
        </p:nvCxnSpPr>
        <p:spPr>
          <a:xfrm flipH="1">
            <a:off x="6992089" y="2704553"/>
            <a:ext cx="887168" cy="2593242"/>
          </a:xfrm>
          <a:prstGeom prst="bentConnector3">
            <a:avLst>
              <a:gd name="adj1" fmla="val -257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2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79" y="917633"/>
            <a:ext cx="6485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LRP alpha1 beta 0 rule </a:t>
            </a:r>
            <a:r>
              <a:rPr lang="ko-KR" altLang="en-US" sz="1400" dirty="0" smtClean="0"/>
              <a:t>적용 시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결과가 가장 </a:t>
            </a:r>
            <a:r>
              <a:rPr lang="ko-KR" altLang="en-US" sz="1400" dirty="0" smtClean="0"/>
              <a:t>좋은 것으로 보임 </a:t>
            </a:r>
            <a:r>
              <a:rPr lang="en-US" altLang="ko-KR" sz="1400" dirty="0" smtClean="0"/>
              <a:t>(GT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비교시</a:t>
            </a:r>
            <a:r>
              <a:rPr lang="en-US" altLang="ko-KR" sz="1400" dirty="0" smtClean="0"/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너무 </a:t>
            </a:r>
            <a:r>
              <a:rPr lang="ko-KR" altLang="en-US" sz="1400" dirty="0"/>
              <a:t>모든 부분을 </a:t>
            </a:r>
            <a:r>
              <a:rPr lang="en-US" altLang="ko-KR" sz="1400" dirty="0"/>
              <a:t>relevant</a:t>
            </a:r>
            <a:r>
              <a:rPr lang="ko-KR" altLang="en-US" sz="1400" dirty="0"/>
              <a:t>하다고 판단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A48A50-F2E0-470D-813D-6E0CA2172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9" y="1794833"/>
            <a:ext cx="2727740" cy="2583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D5920A-36FF-4045-8C62-AD819D60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36" y="1805979"/>
            <a:ext cx="2583353" cy="2561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C14CD2-4305-4BCC-A96B-81509108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51" y="1794833"/>
            <a:ext cx="2583353" cy="25833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7CC871-D4BA-4BE5-A5F0-E45B02A380CA}"/>
              </a:ext>
            </a:extLst>
          </p:cNvPr>
          <p:cNvSpPr txBox="1"/>
          <p:nvPr/>
        </p:nvSpPr>
        <p:spPr>
          <a:xfrm>
            <a:off x="3571519" y="4406691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 </a:t>
            </a:r>
            <a:r>
              <a:rPr lang="en-US" altLang="ko-KR" sz="1400" dirty="0"/>
              <a:t>LRP heatmap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B12FE-2884-4458-893D-DB5852BDE253}"/>
              </a:ext>
            </a:extLst>
          </p:cNvPr>
          <p:cNvSpPr txBox="1"/>
          <p:nvPr/>
        </p:nvSpPr>
        <p:spPr>
          <a:xfrm>
            <a:off x="6508613" y="4378186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Rule </a:t>
            </a:r>
            <a:r>
              <a:rPr lang="ko-KR" altLang="en-US" sz="1400" dirty="0"/>
              <a:t>적용 </a:t>
            </a:r>
            <a:r>
              <a:rPr lang="en-US" altLang="ko-KR" sz="1400" dirty="0"/>
              <a:t>heatmap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5730004" y="4838865"/>
            <a:ext cx="3314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200" dirty="0" err="1" smtClean="0">
                <a:sym typeface="Wingdings" panose="05000000000000000000" pitchFamily="2" charset="2"/>
              </a:rPr>
              <a:t>Lrp</a:t>
            </a:r>
            <a:r>
              <a:rPr lang="en-US" altLang="ko-KR" sz="1200" dirty="0" smtClean="0">
                <a:sym typeface="Wingdings" panose="05000000000000000000" pitchFamily="2" charset="2"/>
              </a:rPr>
              <a:t> map</a:t>
            </a:r>
            <a:r>
              <a:rPr lang="ko-KR" altLang="en-US" sz="1200" dirty="0" smtClean="0">
                <a:sym typeface="Wingdings" panose="05000000000000000000" pitchFamily="2" charset="2"/>
              </a:rPr>
              <a:t>이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병변과</a:t>
            </a:r>
            <a:r>
              <a:rPr lang="ko-KR" altLang="en-US" sz="1200" dirty="0" smtClean="0">
                <a:sym typeface="Wingdings" panose="05000000000000000000" pitchFamily="2" charset="2"/>
              </a:rPr>
              <a:t> 상관 없이 거의 전체 부분을 포착하는 경향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ym typeface="Wingdings" panose="05000000000000000000" pitchFamily="2" charset="2"/>
              </a:rPr>
              <a:t>존재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sym typeface="Wingdings" panose="05000000000000000000" pitchFamily="2" charset="2"/>
              </a:rPr>
              <a:t>렌즈 그림자 부분 포착하는 경향 존재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94AB6-F584-486E-96A0-00365C83E2E8}"/>
              </a:ext>
            </a:extLst>
          </p:cNvPr>
          <p:cNvSpPr txBox="1"/>
          <p:nvPr/>
        </p:nvSpPr>
        <p:spPr>
          <a:xfrm>
            <a:off x="4438327" y="6422302"/>
            <a:ext cx="5267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ViT</a:t>
            </a:r>
            <a:r>
              <a:rPr lang="ko-KR" altLang="en-US" sz="1100" b="1" dirty="0"/>
              <a:t>의</a:t>
            </a:r>
            <a:r>
              <a:rPr lang="en-US" altLang="ko-KR" sz="1100" b="1" dirty="0"/>
              <a:t> attention map </a:t>
            </a:r>
            <a:r>
              <a:rPr lang="ko-KR" altLang="en-US" sz="1100" b="1" dirty="0"/>
              <a:t>이용하여 </a:t>
            </a:r>
            <a:r>
              <a:rPr lang="en-US" altLang="ko-KR" sz="1100" b="1" dirty="0"/>
              <a:t>weakly supervised segmentation </a:t>
            </a:r>
            <a:r>
              <a:rPr lang="ko-KR" altLang="en-US" sz="1100" b="1" dirty="0"/>
              <a:t>시도 </a:t>
            </a:r>
            <a:r>
              <a:rPr lang="ko-KR" altLang="en-US" sz="1100" b="1" dirty="0" smtClean="0"/>
              <a:t>예정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8598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계획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X40 </a:t>
            </a:r>
            <a:r>
              <a:rPr lang="ko-KR" altLang="en-US" sz="1400" b="1" u="sng" dirty="0" smtClean="0"/>
              <a:t>배율에 대한 모델 연구 필요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Segmentation</a:t>
            </a:r>
            <a:r>
              <a:rPr lang="ko-KR" altLang="en-US" sz="1400" b="1" u="sng" dirty="0" smtClean="0"/>
              <a:t>을 학습시키기 보다는 현재 </a:t>
            </a:r>
            <a:r>
              <a:rPr lang="en-US" altLang="ko-KR" sz="1400" b="1" u="sng" dirty="0" smtClean="0"/>
              <a:t>CAM </a:t>
            </a:r>
            <a:r>
              <a:rPr lang="ko-KR" altLang="en-US" sz="1400" b="1" u="sng" dirty="0" smtClean="0"/>
              <a:t>업데이트를 시도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</a:t>
            </a:r>
            <a:r>
              <a:rPr lang="en-US" altLang="ko-KR" sz="1400" b="1" u="sng" dirty="0" smtClean="0"/>
              <a:t>COD </a:t>
            </a:r>
            <a:r>
              <a:rPr lang="ko-KR" altLang="en-US" sz="1400" b="1" u="sng" dirty="0" smtClean="0"/>
              <a:t>실험 </a:t>
            </a:r>
            <a:r>
              <a:rPr lang="en-US" altLang="ko-KR" sz="1400" b="1" u="sng" dirty="0" smtClean="0"/>
              <a:t>: </a:t>
            </a:r>
            <a:r>
              <a:rPr lang="en-US" altLang="ko-KR" sz="1400" b="1" u="sng" dirty="0" err="1" smtClean="0"/>
              <a:t>grayscaling</a:t>
            </a:r>
            <a:r>
              <a:rPr lang="en-US" altLang="ko-KR" sz="1400" b="1" u="sng" dirty="0" smtClean="0"/>
              <a:t> </a:t>
            </a:r>
            <a:r>
              <a:rPr lang="ko-KR" altLang="en-US" sz="1400" b="1" u="sng" dirty="0" smtClean="0"/>
              <a:t>데이터 실험 </a:t>
            </a:r>
            <a:r>
              <a:rPr lang="en-US" altLang="ko-KR" sz="1400" b="1" u="sng" dirty="0" smtClean="0"/>
              <a:t>=&gt;</a:t>
            </a:r>
            <a:r>
              <a:rPr lang="ko-KR" altLang="en-US" sz="1400" b="1" u="sng" dirty="0"/>
              <a:t> </a:t>
            </a:r>
            <a:r>
              <a:rPr lang="ko-KR" altLang="en-US" sz="1400" b="1" u="sng" dirty="0" smtClean="0"/>
              <a:t>색상에 대한 이슈 완화 목적</a:t>
            </a:r>
            <a:endParaRPr lang="en-US" altLang="ko-KR" sz="1400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5" y="4566593"/>
            <a:ext cx="5674411" cy="18586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8650" y="3514726"/>
            <a:ext cx="6076950" cy="93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65" y="1725905"/>
            <a:ext cx="2719585" cy="22952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25905"/>
            <a:ext cx="2719585" cy="22952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10" y="1725905"/>
            <a:ext cx="2719585" cy="22952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12" y="4173831"/>
            <a:ext cx="2734986" cy="22952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57" y="4184449"/>
            <a:ext cx="2737191" cy="23061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2085" y="643925"/>
            <a:ext cx="625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Gray scale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모서리쪽</a:t>
            </a:r>
            <a:r>
              <a:rPr lang="ko-KR" altLang="en-US" dirty="0" smtClean="0"/>
              <a:t> 어두운 부분에 대한 오류가 완화되지 않음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-76200" y="3228975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400175" y="5676900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264897" y="5676900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74872" y="3228975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6" y="3959438"/>
            <a:ext cx="2913560" cy="2131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36" y="3959438"/>
            <a:ext cx="2913560" cy="21313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1343" y="6123173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38804" y="6123173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6" y="3959438"/>
            <a:ext cx="2913560" cy="21313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2384" y="6123173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Gray-scale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계획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86"/>
            <a:ext cx="4568258" cy="18003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83" y="3640667"/>
            <a:ext cx="3589965" cy="23183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8258" y="604278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개의 </a:t>
            </a:r>
            <a:r>
              <a:rPr lang="en-US" altLang="ko-KR" sz="1000" dirty="0" err="1"/>
              <a:t>brach</a:t>
            </a:r>
            <a:r>
              <a:rPr lang="ko-KR" altLang="en-US" sz="1000" dirty="0"/>
              <a:t>로 이루어짐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receptive field</a:t>
            </a:r>
            <a:r>
              <a:rPr lang="ko-KR" altLang="en-US" sz="1000" dirty="0"/>
              <a:t>를 늘리기 위한 </a:t>
            </a:r>
            <a:r>
              <a:rPr lang="en-US" altLang="ko-KR" sz="1000" dirty="0"/>
              <a:t>component</a:t>
            </a:r>
          </a:p>
          <a:p>
            <a:r>
              <a:rPr lang="en-US" altLang="ko-KR" sz="1000" dirty="0"/>
              <a:t>→ </a:t>
            </a:r>
            <a:r>
              <a:rPr lang="ko-KR" altLang="en-US" sz="1000" dirty="0"/>
              <a:t>다양한 </a:t>
            </a:r>
            <a:r>
              <a:rPr lang="en-US" altLang="ko-KR" sz="1000" dirty="0"/>
              <a:t>size </a:t>
            </a:r>
            <a:r>
              <a:rPr lang="ko-KR" altLang="en-US" sz="1000" dirty="0"/>
              <a:t>및 </a:t>
            </a:r>
            <a:r>
              <a:rPr lang="en-US" altLang="ko-KR" sz="1000" dirty="0"/>
              <a:t>level</a:t>
            </a:r>
            <a:r>
              <a:rPr lang="ko-KR" altLang="en-US" sz="1000" dirty="0"/>
              <a:t>의 </a:t>
            </a:r>
            <a:r>
              <a:rPr lang="en-US" altLang="ko-KR" sz="1000" dirty="0"/>
              <a:t>feature</a:t>
            </a:r>
            <a:r>
              <a:rPr lang="ko-KR" altLang="en-US" sz="1000" dirty="0"/>
              <a:t>들을 학습할 수 있게 하여 </a:t>
            </a:r>
            <a:r>
              <a:rPr lang="en-US" altLang="ko-KR" sz="1000" dirty="0"/>
              <a:t>robust</a:t>
            </a:r>
            <a:r>
              <a:rPr lang="ko-KR" altLang="en-US" sz="1000" dirty="0"/>
              <a:t>한 </a:t>
            </a:r>
            <a:r>
              <a:rPr lang="en-US" altLang="ko-KR" sz="1000" dirty="0"/>
              <a:t>cue</a:t>
            </a:r>
            <a:r>
              <a:rPr lang="ko-KR" altLang="en-US" sz="1000" dirty="0"/>
              <a:t>를 학습</a:t>
            </a:r>
          </a:p>
        </p:txBody>
      </p:sp>
    </p:spTree>
    <p:extLst>
      <p:ext uri="{BB962C8B-B14F-4D97-AF65-F5344CB8AC3E}">
        <p14:creationId xmlns:p14="http://schemas.microsoft.com/office/powerpoint/2010/main" val="7457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17" y="3967984"/>
            <a:ext cx="2913560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" y="3967984"/>
            <a:ext cx="2913561" cy="2146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27" y="3967984"/>
            <a:ext cx="2913560" cy="2131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46734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70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7" y="6120875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57" y="916362"/>
            <a:ext cx="3556700" cy="26017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27807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91" y="3901040"/>
            <a:ext cx="2917121" cy="21502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10807"/>
            <a:ext cx="2915895" cy="21421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26" y="3899314"/>
            <a:ext cx="2938162" cy="21519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285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36" y="966624"/>
            <a:ext cx="3525407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66625"/>
            <a:ext cx="3525407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70" y="3842484"/>
            <a:ext cx="2913559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4" y="3858590"/>
            <a:ext cx="2905573" cy="2115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82" y="3842484"/>
            <a:ext cx="2910729" cy="213132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967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03" y="813611"/>
            <a:ext cx="3525407" cy="25788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8" y="813610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57" y="3793434"/>
            <a:ext cx="2925432" cy="2131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" y="3793434"/>
            <a:ext cx="2914891" cy="2131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785253"/>
            <a:ext cx="2917182" cy="21313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40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754422"/>
            <a:ext cx="2917182" cy="2131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12" y="657487"/>
            <a:ext cx="3529790" cy="2582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8" y="657488"/>
            <a:ext cx="3529790" cy="25821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57" y="3762534"/>
            <a:ext cx="2917182" cy="212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2" y="3762534"/>
            <a:ext cx="2921099" cy="21386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54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모델 통합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53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48" y="1042847"/>
            <a:ext cx="3529790" cy="25821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9" y="1042847"/>
            <a:ext cx="3516099" cy="25720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64" y="3908561"/>
            <a:ext cx="2917182" cy="21339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28849"/>
            <a:ext cx="2917182" cy="21339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908560"/>
            <a:ext cx="2917182" cy="21339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68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49" y="842384"/>
            <a:ext cx="3548916" cy="2596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3" y="841957"/>
            <a:ext cx="3548917" cy="25960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14" y="3902012"/>
            <a:ext cx="2905867" cy="21256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02012"/>
            <a:ext cx="2905867" cy="2125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3" y="3896998"/>
            <a:ext cx="2912464" cy="2145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10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42603"/>
            <a:ext cx="5168606" cy="3780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4" y="3093262"/>
            <a:ext cx="5140147" cy="37647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5800" y="1001836"/>
            <a:ext cx="3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이슈 사항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전문의 </a:t>
            </a:r>
            <a:r>
              <a:rPr lang="ko-KR" altLang="en-US" sz="1200" dirty="0" err="1" smtClean="0"/>
              <a:t>커멘트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요청</a:t>
            </a:r>
            <a:r>
              <a:rPr lang="en-US" altLang="ko-KR" sz="1200" dirty="0" smtClean="0"/>
              <a:t>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수도 코드에 어떤 형태가 더 적합한지 논의 필요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작은 </a:t>
            </a:r>
            <a:r>
              <a:rPr lang="ko-KR" altLang="en-US" sz="1200" dirty="0" err="1" smtClean="0"/>
              <a:t>병변에</a:t>
            </a:r>
            <a:r>
              <a:rPr lang="ko-KR" altLang="en-US" sz="1200" dirty="0" smtClean="0"/>
              <a:t> 대해서는 약한 모습이 보임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12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가지 모델 통합 테스트 </a:t>
            </a:r>
            <a:r>
              <a:rPr lang="en-US" altLang="ko-KR" sz="1400" dirty="0" smtClean="0">
                <a:latin typeface="+mj-ea"/>
              </a:rPr>
              <a:t>(‘</a:t>
            </a:r>
            <a:r>
              <a:rPr lang="en-US" altLang="ko-KR" sz="1400" dirty="0" err="1" smtClean="0">
                <a:latin typeface="+mj-ea"/>
              </a:rPr>
              <a:t>willmer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각 작업자에게 모델 전달 요청 및 협의중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Framework </a:t>
            </a:r>
            <a:r>
              <a:rPr lang="ko-KR" altLang="en-US" sz="1400" dirty="0" smtClean="0">
                <a:latin typeface="+mj-ea"/>
              </a:rPr>
              <a:t>파트 코딩 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예상 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기간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주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(7/16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일 목표</a:t>
            </a:r>
            <a:r>
              <a:rPr lang="en-US" altLang="ko-KR" sz="1400" dirty="0" smtClean="0">
                <a:latin typeface="+mj-ea"/>
              </a:rPr>
              <a:t>) – </a:t>
            </a:r>
            <a:r>
              <a:rPr lang="ko-KR" altLang="en-US" sz="1400" dirty="0" err="1" smtClean="0">
                <a:latin typeface="+mj-ea"/>
              </a:rPr>
              <a:t>담당학생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QE (16</a:t>
            </a:r>
            <a:r>
              <a:rPr lang="ko-KR" altLang="en-US" sz="1400" dirty="0" smtClean="0">
                <a:latin typeface="+mj-ea"/>
              </a:rPr>
              <a:t>일 이후 잠시 공백 예정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69" y="4933674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03833" y="4926493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93105" y="2842718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93104" y="2579197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49935" y="5037445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72340" y="4227900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88087" y="3535309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84975" y="3666449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90999" y="3222374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567" y="3534249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27868" y="3728668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27868" y="3368391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797" y="3093193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45319" y="3169050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502023" y="2907364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30674" y="3426019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600568" y="322918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64215" y="4860798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665" y="5668978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601968" y="3477490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32913" y="2786733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28396" y="3130896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90915" y="264131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90915" y="250556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522" y="292546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62265" y="250066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46294" y="6546050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48670" y="5369559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86" y="343667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17082" y="3442784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26819" y="3921018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504700" y="4798021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65830" y="4340532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66166" y="305448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64215" y="4554316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502775" y="4554316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77879" y="3782297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45792" y="429189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4581607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38386" y="3214502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76041" y="3685608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45082" y="2836292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45082" y="2572772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2909840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57740" y="3368391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82771" y="4394896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105820" y="2836293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105819" y="2572772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53255" y="2914100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5988123" y="769628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911723" y="4221475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67495" y="5499628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42186" y="4639233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38639" y="1858204"/>
            <a:ext cx="154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타겟 파트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1506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초기 프레임 워크 완성 </a:t>
            </a:r>
            <a:r>
              <a:rPr lang="en-US" altLang="ko-KR" sz="1400" dirty="0" smtClean="0">
                <a:latin typeface="+mj-ea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현재 각 모델은 최신 버전으로 업데이트가 필요함</a:t>
            </a:r>
            <a:r>
              <a:rPr lang="en-US" altLang="ko-KR" sz="1400" dirty="0" smtClean="0">
                <a:latin typeface="+mj-ea"/>
              </a:rPr>
              <a:t>(*)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349" y="1270682"/>
            <a:ext cx="3864959" cy="3096510"/>
          </a:xfrm>
          <a:prstGeom prst="rect">
            <a:avLst/>
          </a:prstGeom>
        </p:spPr>
      </p:pic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9" y="1432821"/>
            <a:ext cx="3885825" cy="4042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993350" y="1945179"/>
            <a:ext cx="287620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993350" y="2056015"/>
            <a:ext cx="287620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912993" y="3146367"/>
            <a:ext cx="2876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940700" y="3232264"/>
            <a:ext cx="2876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35" y="4664922"/>
            <a:ext cx="1999787" cy="20114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380" y="4636543"/>
            <a:ext cx="2076318" cy="20682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67672" y="4540117"/>
            <a:ext cx="4327440" cy="226639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7780644" y="4191593"/>
            <a:ext cx="658093" cy="377713"/>
          </a:xfrm>
          <a:prstGeom prst="rightArrow">
            <a:avLst>
              <a:gd name="adj1" fmla="val 50000"/>
              <a:gd name="adj2" fmla="val 4021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87783" y="1579418"/>
            <a:ext cx="2091106" cy="2693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오른쪽 화살표 135"/>
          <p:cNvSpPr/>
          <p:nvPr/>
        </p:nvSpPr>
        <p:spPr>
          <a:xfrm rot="10800000">
            <a:off x="4114403" y="1969564"/>
            <a:ext cx="841945" cy="377713"/>
          </a:xfrm>
          <a:prstGeom prst="rightArrow">
            <a:avLst>
              <a:gd name="adj1" fmla="val 50000"/>
              <a:gd name="adj2" fmla="val 4021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113831" y="121149"/>
            <a:ext cx="370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512*512</a:t>
            </a:r>
            <a:r>
              <a:rPr lang="ko-KR" altLang="en-US" dirty="0" smtClean="0"/>
              <a:t>로 생성되는데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부분에 대한 논의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3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j-ea"/>
                <a:ea typeface="+mj-ea"/>
              </a:rPr>
              <a:t>디텍션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538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이미지 통합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정상 이미지들에 대해서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개발된 통합 모델에 투입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각 모델 성능의 추정 목적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(raw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데이터로 받음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93963" y="1656107"/>
          <a:ext cx="6096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061">
                  <a:extLst>
                    <a:ext uri="{9D8B030D-6E8A-4147-A177-3AD203B41FA5}">
                      <a16:colId xmlns:a16="http://schemas.microsoft.com/office/drawing/2014/main" val="28307443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0115691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899956111"/>
                    </a:ext>
                  </a:extLst>
                </a:gridCol>
                <a:gridCol w="939742">
                  <a:extLst>
                    <a:ext uri="{9D8B030D-6E8A-4147-A177-3AD203B41FA5}">
                      <a16:colId xmlns:a16="http://schemas.microsoft.com/office/drawing/2014/main" val="35311959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81790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noise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normal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6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0302280010101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277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471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0302545010101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92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0302552010101*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dirty="0" smtClean="0">
                          <a:solidFill>
                            <a:schemeClr val="tx1"/>
                          </a:solidFill>
                        </a:rPr>
                        <a:t>173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294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25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0302555010101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139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260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7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0302555030101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143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87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2021S 0302556010101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106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77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38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221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8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0302576010101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134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241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3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0302582020101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9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0302584010101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331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48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0302587020101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199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192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206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60375" y="5840626"/>
            <a:ext cx="21162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/>
              <a:t>2021S </a:t>
            </a:r>
            <a:r>
              <a:rPr lang="en-US" altLang="ko-KR" sz="1050" dirty="0" smtClean="0"/>
              <a:t>0302552010101* </a:t>
            </a:r>
            <a:r>
              <a:rPr lang="ko-KR" altLang="en-US" sz="1050" dirty="0" smtClean="0"/>
              <a:t>거친 조직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643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1678</TotalTime>
  <Words>2018</Words>
  <Application>Microsoft Office PowerPoint</Application>
  <PresentationFormat>화면 슬라이드 쇼(4:3)</PresentationFormat>
  <Paragraphs>457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Noto Sans</vt:lpstr>
      <vt:lpstr>NotoSansKR</vt:lpstr>
      <vt:lpstr>맑은 고딕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</dc:title>
  <dc:creator>mujinkim</dc:creator>
  <cp:lastModifiedBy>mujinkim</cp:lastModifiedBy>
  <cp:revision>8</cp:revision>
  <dcterms:created xsi:type="dcterms:W3CDTF">2022-02-12T08:13:54Z</dcterms:created>
  <dcterms:modified xsi:type="dcterms:W3CDTF">2022-02-13T12:15:19Z</dcterms:modified>
</cp:coreProperties>
</file>